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61" r:id="rId5"/>
    <p:sldId id="276" r:id="rId6"/>
    <p:sldId id="277" r:id="rId7"/>
    <p:sldId id="283" r:id="rId8"/>
    <p:sldId id="285" r:id="rId9"/>
    <p:sldId id="259" r:id="rId10"/>
    <p:sldId id="278" r:id="rId11"/>
    <p:sldId id="279" r:id="rId12"/>
    <p:sldId id="280" r:id="rId13"/>
    <p:sldId id="281" r:id="rId14"/>
    <p:sldId id="284" r:id="rId15"/>
    <p:sldId id="260" r:id="rId16"/>
    <p:sldId id="269" r:id="rId17"/>
    <p:sldId id="262" r:id="rId18"/>
    <p:sldId id="271" r:id="rId19"/>
    <p:sldId id="270" r:id="rId20"/>
    <p:sldId id="264" r:id="rId21"/>
    <p:sldId id="267" r:id="rId22"/>
    <p:sldId id="263" r:id="rId23"/>
    <p:sldId id="272" r:id="rId24"/>
    <p:sldId id="268" r:id="rId25"/>
    <p:sldId id="265" r:id="rId26"/>
    <p:sldId id="274" r:id="rId27"/>
    <p:sldId id="273" r:id="rId28"/>
    <p:sldId id="266" r:id="rId29"/>
    <p:sldId id="27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76588" autoAdjust="0"/>
  </p:normalViewPr>
  <p:slideViewPr>
    <p:cSldViewPr>
      <p:cViewPr varScale="1">
        <p:scale>
          <a:sx n="80" d="100"/>
          <a:sy n="80" d="100"/>
        </p:scale>
        <p:origin x="-600" y="-90"/>
      </p:cViewPr>
      <p:guideLst>
        <p:guide orient="horz" pos="2160"/>
        <p:guide pos="2880"/>
      </p:guideLst>
    </p:cSldViewPr>
  </p:slideViewPr>
  <p:outlineViewPr>
    <p:cViewPr>
      <p:scale>
        <a:sx n="33" d="100"/>
        <a:sy n="33" d="100"/>
      </p:scale>
      <p:origin x="0" y="125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3C7A04-58AC-4DB8-9B6F-86A27D5C8345}" type="datetimeFigureOut">
              <a:rPr lang="en-US" smtClean="0"/>
              <a:pPr/>
              <a:t>11/3/2009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FAF8A7-3C06-431B-A4F2-4C6C5FBA2B3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a:t>
            </a:r>
            <a:r>
              <a:rPr lang="en-US" b="1" baseline="0" dirty="0" smtClean="0"/>
              <a:t> do we need it?</a:t>
            </a:r>
          </a:p>
          <a:p>
            <a:endParaRPr lang="en-US" baseline="0" dirty="0" smtClean="0"/>
          </a:p>
          <a:p>
            <a:r>
              <a:rPr lang="en-US" baseline="0" dirty="0" smtClean="0"/>
              <a:t>Level complexity is growing and authoring content for this generation of consoles is more and more complicated.  With Apollo requirements, these problems will only get bigger.  Command system was great and we got a lot of mileage out of it, but its time to take a next step.</a:t>
            </a:r>
          </a:p>
          <a:p>
            <a:endParaRPr lang="en-US" baseline="0" dirty="0" smtClean="0"/>
          </a:p>
          <a:p>
            <a:r>
              <a:rPr lang="en-US" b="1" baseline="0" dirty="0" smtClean="0"/>
              <a:t>What is it?</a:t>
            </a:r>
          </a:p>
          <a:p>
            <a:endParaRPr lang="en-US" baseline="0" dirty="0" smtClean="0"/>
          </a:p>
          <a:p>
            <a:r>
              <a:rPr lang="en-US" baseline="0" dirty="0" smtClean="0"/>
              <a:t>A custom scripting language designed from ground up to integrate with our work flow / tools to allow LDs and Designers to quickly iterate on content.</a:t>
            </a:r>
          </a:p>
          <a:p>
            <a:endParaRPr lang="en-US" baseline="0" dirty="0" smtClean="0"/>
          </a:p>
          <a:p>
            <a:r>
              <a:rPr lang="en-US" b="1" baseline="0" dirty="0" smtClean="0"/>
              <a:t>What it is not!!!</a:t>
            </a:r>
          </a:p>
          <a:p>
            <a:endParaRPr lang="en-US" baseline="0" dirty="0" smtClean="0"/>
          </a:p>
          <a:p>
            <a:r>
              <a:rPr lang="en-US" baseline="0" dirty="0" smtClean="0"/>
              <a:t>A cinematic tool.  A visual diagram tool. Command Object System.</a:t>
            </a:r>
          </a:p>
          <a:p>
            <a:endParaRPr lang="en-US" baseline="0" dirty="0" smtClean="0"/>
          </a:p>
          <a:p>
            <a:r>
              <a:rPr lang="en-US" b="1" baseline="0" dirty="0" smtClean="0"/>
              <a:t>How is it going to make our life easier?</a:t>
            </a:r>
          </a:p>
          <a:p>
            <a:endParaRPr lang="en-US" b="1" baseline="0" dirty="0" smtClean="0"/>
          </a:p>
          <a:p>
            <a:r>
              <a:rPr lang="en-US" b="0" baseline="0" dirty="0" smtClean="0"/>
              <a:t>With tight integration with our tools / code / work flow, level scripting iteration should be much faster and less error prone for designers and LDs.</a:t>
            </a:r>
          </a:p>
          <a:p>
            <a:endParaRPr lang="en-US" b="0"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3</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20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26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28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Custom language designed by Monolith for Monolith.</a:t>
            </a:r>
          </a:p>
          <a:p>
            <a:r>
              <a:rPr lang="en-US" b="0" dirty="0" smtClean="0"/>
              <a:t>The language</a:t>
            </a:r>
            <a:r>
              <a:rPr lang="en-US" b="0" baseline="0" dirty="0" smtClean="0"/>
              <a:t> can be molded any way we want based on your feedback.  Example ‘wait’ keyword.</a:t>
            </a:r>
          </a:p>
          <a:p>
            <a:endParaRPr lang="en-US" b="0" dirty="0" smtClean="0"/>
          </a:p>
          <a:p>
            <a:r>
              <a:rPr lang="en-US" b="1" dirty="0" smtClean="0"/>
              <a:t>Integration with the game objects</a:t>
            </a:r>
          </a:p>
          <a:p>
            <a:r>
              <a:rPr lang="en-US" b="0" dirty="0" smtClean="0"/>
              <a:t>The game objects you</a:t>
            </a:r>
            <a:r>
              <a:rPr lang="en-US" b="0" baseline="0" dirty="0" smtClean="0"/>
              <a:t> place in the level automatically become variables you can access in script by name. </a:t>
            </a:r>
          </a:p>
          <a:p>
            <a:endParaRPr lang="en-US" b="0" dirty="0" smtClean="0"/>
          </a:p>
          <a:p>
            <a:r>
              <a:rPr lang="en-US" b="1" dirty="0" smtClean="0"/>
              <a:t>Integration with the tools pipeline</a:t>
            </a:r>
          </a:p>
          <a:p>
            <a:r>
              <a:rPr lang="en-US" b="0" dirty="0" smtClean="0"/>
              <a:t>- Brand</a:t>
            </a:r>
            <a:r>
              <a:rPr lang="en-US" b="0" baseline="0" dirty="0" smtClean="0"/>
              <a:t> new editor integrated into </a:t>
            </a:r>
            <a:r>
              <a:rPr lang="en-US" b="0" baseline="0" dirty="0" err="1" smtClean="0"/>
              <a:t>WorldEdit</a:t>
            </a:r>
            <a:r>
              <a:rPr lang="en-US" b="0" baseline="0" dirty="0" smtClean="0"/>
              <a:t>.  </a:t>
            </a:r>
          </a:p>
          <a:p>
            <a:pPr>
              <a:buFontTx/>
              <a:buChar char="-"/>
            </a:pPr>
            <a:r>
              <a:rPr lang="en-US" b="0" baseline="0" dirty="0" smtClean="0"/>
              <a:t>World pack validation</a:t>
            </a:r>
          </a:p>
          <a:p>
            <a:pPr>
              <a:buFontTx/>
              <a:buChar char="-"/>
            </a:pPr>
            <a:endParaRPr lang="en-US" b="0" dirty="0" smtClean="0"/>
          </a:p>
          <a:p>
            <a:r>
              <a:rPr lang="en-US" b="1" dirty="0" smtClean="0"/>
              <a:t>Integration with CRCL</a:t>
            </a:r>
          </a:p>
          <a:p>
            <a:pPr>
              <a:buFontTx/>
              <a:buChar char="-"/>
            </a:pPr>
            <a:r>
              <a:rPr lang="en-US" b="0" dirty="0" smtClean="0"/>
              <a:t>Ability</a:t>
            </a:r>
            <a:r>
              <a:rPr lang="en-US" b="0" baseline="0" dirty="0" smtClean="0"/>
              <a:t> to rebind scripts while the game is running.</a:t>
            </a:r>
          </a:p>
          <a:p>
            <a:pPr>
              <a:buFontTx/>
              <a:buChar char="-"/>
            </a:pPr>
            <a:r>
              <a:rPr lang="en-US" b="0" baseline="0" dirty="0" smtClean="0"/>
              <a:t> Brand new ‘watch’ list that allows you to view your script variables while the game is running</a:t>
            </a:r>
          </a:p>
          <a:p>
            <a:pPr>
              <a:buFontTx/>
              <a:buChar char="-"/>
            </a:pPr>
            <a:endParaRPr lang="en-US" b="0" dirty="0" smtClean="0"/>
          </a:p>
          <a:p>
            <a:r>
              <a:rPr lang="en-US" b="1" dirty="0" smtClean="0"/>
              <a:t>Type safety</a:t>
            </a:r>
          </a:p>
          <a:p>
            <a:pPr>
              <a:buFontTx/>
              <a:buChar char="-"/>
            </a:pPr>
            <a:r>
              <a:rPr lang="en-US" b="0" dirty="0" smtClean="0"/>
              <a:t>Variables can be validated at pack time to ensure</a:t>
            </a:r>
            <a:r>
              <a:rPr lang="en-US" b="0" baseline="0" dirty="0" smtClean="0"/>
              <a:t> correct usage ( minimizing runtime errors and iteration cycles )</a:t>
            </a:r>
          </a:p>
          <a:p>
            <a:endParaRPr lang="en-US" b="1" dirty="0" smtClean="0"/>
          </a:p>
          <a:p>
            <a:r>
              <a:rPr lang="en-US" b="1" dirty="0" smtClean="0"/>
              <a:t>Minimize runtime overhead</a:t>
            </a:r>
          </a:p>
          <a:p>
            <a:r>
              <a:rPr lang="en-US" b="1" dirty="0" smtClean="0"/>
              <a:t>- </a:t>
            </a:r>
            <a:r>
              <a:rPr lang="en-US" b="0" dirty="0" smtClean="0"/>
              <a:t>The system is using </a:t>
            </a:r>
            <a:r>
              <a:rPr lang="en-US" b="0" dirty="0" err="1" smtClean="0"/>
              <a:t>Lua</a:t>
            </a:r>
            <a:r>
              <a:rPr lang="en-US" b="0" dirty="0" smtClean="0"/>
              <a:t> runtime, which is much more memory and performance friendly then our old command system, allowing us to have more scripts or more complicated scripts.</a:t>
            </a:r>
            <a:endParaRPr lang="en-US" b="0"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am assuming you have never opened</a:t>
            </a:r>
            <a:r>
              <a:rPr lang="en-US" baseline="0" dirty="0" smtClean="0"/>
              <a:t> </a:t>
            </a:r>
            <a:r>
              <a:rPr lang="en-US" baseline="0" dirty="0" err="1" smtClean="0"/>
              <a:t>ScriptEdit</a:t>
            </a:r>
            <a:r>
              <a:rPr lang="en-US" baseline="0" dirty="0" smtClean="0"/>
              <a:t> before</a:t>
            </a:r>
            <a:endParaRPr lang="en-US" dirty="0" smtClean="0"/>
          </a:p>
          <a:p>
            <a:endParaRPr lang="en-US" dirty="0" smtClean="0"/>
          </a:p>
          <a:p>
            <a:r>
              <a:rPr lang="en-US" dirty="0" smtClean="0"/>
              <a:t>How do I</a:t>
            </a:r>
            <a:r>
              <a:rPr lang="en-US" baseline="0" dirty="0" smtClean="0"/>
              <a:t> get to my scripts ?</a:t>
            </a:r>
          </a:p>
          <a:p>
            <a:pPr marL="228600" indent="-228600">
              <a:buAutoNum type="arabicPeriod"/>
            </a:pPr>
            <a:r>
              <a:rPr lang="en-US" baseline="0" dirty="0" smtClean="0"/>
              <a:t>Objects property in the property grid</a:t>
            </a:r>
          </a:p>
          <a:p>
            <a:pPr marL="228600" indent="-228600">
              <a:buAutoNum type="arabicPeriod"/>
            </a:pPr>
            <a:r>
              <a:rPr lang="en-US" baseline="0" dirty="0" smtClean="0"/>
              <a:t>Open Script edit directly (</a:t>
            </a:r>
            <a:r>
              <a:rPr lang="en-US" baseline="0" dirty="0" err="1" smtClean="0"/>
              <a:t>WorlEdit’s</a:t>
            </a:r>
            <a:r>
              <a:rPr lang="en-US" baseline="0" dirty="0" smtClean="0"/>
              <a:t> toolbar &gt; View &gt; Windows &gt; </a:t>
            </a:r>
            <a:r>
              <a:rPr lang="en-US" baseline="0" dirty="0" err="1" smtClean="0"/>
              <a:t>ScriptEdit</a:t>
            </a:r>
            <a:r>
              <a:rPr lang="en-US" baseline="0" dirty="0" smtClean="0"/>
              <a:t>), Use script explorer</a:t>
            </a:r>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pretty much notepad…. </a:t>
            </a:r>
          </a:p>
          <a:p>
            <a:r>
              <a:rPr lang="en-US" dirty="0" smtClean="0"/>
              <a:t>but in color….. (comments</a:t>
            </a:r>
            <a:r>
              <a:rPr lang="en-US" baseline="0" dirty="0" smtClean="0"/>
              <a:t> in green, strings in red, etc.)</a:t>
            </a:r>
            <a:endParaRPr lang="en-US" dirty="0" smtClean="0"/>
          </a:p>
          <a:p>
            <a:r>
              <a:rPr lang="en-US" dirty="0" smtClean="0"/>
              <a:t>And with auto-complete…</a:t>
            </a:r>
          </a:p>
        </p:txBody>
      </p:sp>
      <p:sp>
        <p:nvSpPr>
          <p:cNvPr id="4" name="Slide Number Placeholder 3"/>
          <p:cNvSpPr>
            <a:spLocks noGrp="1"/>
          </p:cNvSpPr>
          <p:nvPr>
            <p:ph type="sldNum" sz="quarter" idx="10"/>
          </p:nvPr>
        </p:nvSpPr>
        <p:spPr/>
        <p:txBody>
          <a:bodyPr/>
          <a:lstStyle/>
          <a:p>
            <a:fld id="{D0FAF8A7-3C06-431B-A4F2-4C6C5FBA2B3E}"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do I have access to in the game?</a:t>
            </a:r>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Engineers</a:t>
            </a:r>
            <a:r>
              <a:rPr lang="en-US" baseline="0" dirty="0" smtClean="0"/>
              <a:t> are all to familiar with this part…</a:t>
            </a:r>
          </a:p>
          <a:p>
            <a:endParaRPr lang="en-US" baseline="0" dirty="0" smtClean="0"/>
          </a:p>
          <a:p>
            <a:r>
              <a:rPr lang="en-US" baseline="0" dirty="0" smtClean="0"/>
              <a:t>When your ready to test, you build, then it tells you what is broken</a:t>
            </a:r>
          </a:p>
          <a:p>
            <a:endParaRPr lang="en-US" baseline="0" dirty="0" smtClean="0"/>
          </a:p>
          <a:p>
            <a:r>
              <a:rPr lang="en-US" baseline="0" dirty="0" smtClean="0"/>
              <a:t>Don’t fear the output, you often get more errors than there really are. Just look at the first one.</a:t>
            </a:r>
          </a:p>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Attach to Runtime</a:t>
            </a:r>
          </a:p>
          <a:p>
            <a:r>
              <a:rPr lang="en-US" dirty="0" smtClean="0"/>
              <a:t>2. Add Variables to Watch Window</a:t>
            </a:r>
          </a:p>
          <a:p>
            <a:r>
              <a:rPr lang="en-US" dirty="0" smtClean="0"/>
              <a:t>3. Values update automatically</a:t>
            </a:r>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AF8A7-3C06-431B-A4F2-4C6C5FBA2B3E}"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34B751-21C0-4D43-9B3D-37EBB0D575D8}" type="datetimeFigureOut">
              <a:rPr lang="en-US" smtClean="0"/>
              <a:pPr/>
              <a:t>11/3/2009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9FF5D6-C35C-4E65-9544-F86B58FD7B5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34B751-21C0-4D43-9B3D-37EBB0D575D8}" type="datetimeFigureOut">
              <a:rPr lang="en-US" smtClean="0"/>
              <a:pPr/>
              <a:t>11/3/2009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9FF5D6-C35C-4E65-9544-F86B58FD7B5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confluence/display/batman/Scripting+Strike+Tea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Document 3"/>
          <p:cNvSpPr/>
          <p:nvPr/>
        </p:nvSpPr>
        <p:spPr>
          <a:xfrm>
            <a:off x="685800" y="-457200"/>
            <a:ext cx="6019800" cy="4114800"/>
          </a:xfrm>
          <a:prstGeom prst="flowChartDocument">
            <a:avLst/>
          </a:prstGeom>
          <a:ln w="34925" cmpd="sng">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dk1"/>
          </a:lnRef>
          <a:fillRef idx="1">
            <a:schemeClr val="lt1"/>
          </a:fillRef>
          <a:effectRef idx="0">
            <a:schemeClr val="dk1"/>
          </a:effectRef>
          <a:fontRef idx="minor">
            <a:schemeClr val="dk1"/>
          </a:fontRef>
        </p:style>
        <p:txBody>
          <a:bodyPr rtlCol="0" anchor="t" anchorCtr="0"/>
          <a:lstStyle/>
          <a:p>
            <a:r>
              <a:rPr lang="en-US" sz="1200" dirty="0">
                <a:latin typeface="Courier New" pitchFamily="49" charset="0"/>
                <a:cs typeface="Courier New" pitchFamily="49" charset="0"/>
              </a:rPr>
              <a:t>f</a:t>
            </a:r>
            <a:r>
              <a:rPr lang="en-US" sz="1200" dirty="0" smtClean="0">
                <a:latin typeface="Courier New" pitchFamily="49" charset="0"/>
                <a:cs typeface="Courier New" pitchFamily="49" charset="0"/>
              </a:rPr>
              <a:t>loat f = 9.0;</a:t>
            </a:r>
          </a:p>
          <a:p>
            <a:r>
              <a:rPr lang="en-US" sz="1200" dirty="0" smtClean="0">
                <a:latin typeface="Courier New" pitchFamily="49" charset="0"/>
                <a:cs typeface="Courier New" pitchFamily="49" charset="0"/>
              </a:rPr>
              <a:t>float someOtherFloat = </a:t>
            </a:r>
            <a:r>
              <a:rPr lang="en-US" sz="1200" dirty="0">
                <a:latin typeface="Courier New" pitchFamily="49" charset="0"/>
                <a:cs typeface="Courier New" pitchFamily="49" charset="0"/>
              </a:rPr>
              <a:t>f</a:t>
            </a:r>
            <a:r>
              <a:rPr lang="en-US" sz="1200" dirty="0" smtClean="0">
                <a:latin typeface="Courier New" pitchFamily="49" charset="0"/>
                <a:cs typeface="Courier New" pitchFamily="49" charset="0"/>
              </a:rPr>
              <a:t> + 10.0;</a:t>
            </a:r>
          </a:p>
          <a:p>
            <a:endParaRPr lang="en-US" sz="1200" dirty="0" smtClean="0">
              <a:latin typeface="Courier New" pitchFamily="49" charset="0"/>
              <a:cs typeface="Courier New" pitchFamily="49" charset="0"/>
            </a:endParaRPr>
          </a:p>
          <a:p>
            <a:r>
              <a:rPr lang="en-US" sz="1200" dirty="0" smtClean="0">
                <a:latin typeface="Courier New" pitchFamily="49" charset="0"/>
                <a:cs typeface="Courier New" pitchFamily="49" charset="0"/>
              </a:rPr>
              <a:t>function void HelloWorld()</a:t>
            </a:r>
          </a:p>
          <a:p>
            <a:r>
              <a:rPr lang="en-US" sz="1200" dirty="0" smtClean="0">
                <a:latin typeface="Courier New" pitchFamily="49" charset="0"/>
                <a:cs typeface="Courier New" pitchFamily="49" charset="0"/>
              </a:rPr>
              <a:t>GameConsole.Print( “Scripting: Its what’s for dinner” ); </a:t>
            </a:r>
          </a:p>
          <a:p>
            <a:r>
              <a:rPr lang="en-US" sz="1200" dirty="0" smtClean="0">
                <a:latin typeface="Courier New" pitchFamily="49" charset="0"/>
                <a:cs typeface="Courier New" pitchFamily="49" charset="0"/>
              </a:rPr>
              <a:t>endfunction;</a:t>
            </a:r>
            <a:endParaRPr lang="en-US" sz="1200" dirty="0">
              <a:latin typeface="Courier New" pitchFamily="49" charset="0"/>
              <a:cs typeface="Courier New" pitchFamily="49" charset="0"/>
            </a:endParaRPr>
          </a:p>
        </p:txBody>
      </p:sp>
      <p:sp>
        <p:nvSpPr>
          <p:cNvPr id="2" name="Title 1"/>
          <p:cNvSpPr>
            <a:spLocks noGrp="1"/>
          </p:cNvSpPr>
          <p:nvPr>
            <p:ph type="ctrTitle"/>
          </p:nvPr>
        </p:nvSpPr>
        <p:spPr>
          <a:xfrm>
            <a:off x="685800" y="3559175"/>
            <a:ext cx="7772400" cy="1470025"/>
          </a:xfrm>
        </p:spPr>
        <p:txBody>
          <a:bodyPr/>
          <a:lstStyle/>
          <a:p>
            <a:r>
              <a:rPr lang="en-US" dirty="0" smtClean="0"/>
              <a:t>Scripting Tutorial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Navigating to scripts</a:t>
            </a:r>
            <a:endParaRPr lang="en-US" dirty="0"/>
          </a:p>
        </p:txBody>
      </p:sp>
      <p:pic>
        <p:nvPicPr>
          <p:cNvPr id="1026" name="Picture 2" descr="C:\Users\loren.tapia\Desktop\Scripting\PPT\open_a_script.png"/>
          <p:cNvPicPr>
            <a:picLocks noChangeAspect="1" noChangeArrowheads="1"/>
          </p:cNvPicPr>
          <p:nvPr/>
        </p:nvPicPr>
        <p:blipFill>
          <a:blip r:embed="rId3" cstate="print"/>
          <a:stretch>
            <a:fillRect/>
          </a:stretch>
        </p:blipFill>
        <p:spPr bwMode="auto">
          <a:xfrm>
            <a:off x="0" y="1600199"/>
            <a:ext cx="9143999" cy="4103167"/>
          </a:xfrm>
          <a:prstGeom prst="rect">
            <a:avLst/>
          </a:prstGeom>
          <a:noFill/>
        </p:spPr>
      </p:pic>
      <p:sp>
        <p:nvSpPr>
          <p:cNvPr id="6" name="Oval 5"/>
          <p:cNvSpPr/>
          <p:nvPr/>
        </p:nvSpPr>
        <p:spPr>
          <a:xfrm>
            <a:off x="8001000" y="2819400"/>
            <a:ext cx="1143000" cy="381000"/>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419600" y="4419600"/>
            <a:ext cx="1752600" cy="228600"/>
          </a:xfrm>
          <a:prstGeom prst="ellips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295400" y="5029200"/>
            <a:ext cx="914400" cy="2286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Elbow Connector 13"/>
          <p:cNvCxnSpPr>
            <a:stCxn id="10" idx="6"/>
            <a:endCxn id="7" idx="2"/>
          </p:cNvCxnSpPr>
          <p:nvPr/>
        </p:nvCxnSpPr>
        <p:spPr>
          <a:xfrm flipV="1">
            <a:off x="2209800" y="4533900"/>
            <a:ext cx="2209800" cy="609600"/>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6" name="Shape 15"/>
          <p:cNvCxnSpPr>
            <a:stCxn id="6" idx="2"/>
            <a:endCxn id="7" idx="0"/>
          </p:cNvCxnSpPr>
          <p:nvPr/>
        </p:nvCxnSpPr>
        <p:spPr>
          <a:xfrm rot="10800000" flipV="1">
            <a:off x="5295900" y="3009900"/>
            <a:ext cx="2705100" cy="1409700"/>
          </a:xfrm>
          <a:prstGeom prst="bentConnector2">
            <a:avLst/>
          </a:prstGeom>
          <a:ln>
            <a:solidFill>
              <a:schemeClr val="accent6">
                <a:lumMod val="75000"/>
              </a:schemeClr>
            </a:solidFill>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Editor</a:t>
            </a:r>
            <a:endParaRPr lang="en-US" dirty="0"/>
          </a:p>
        </p:txBody>
      </p:sp>
      <p:pic>
        <p:nvPicPr>
          <p:cNvPr id="2051" name="Picture 3" descr="C:\Users\loren.tapia\Desktop\Scripting\PPT\edit_window.png"/>
          <p:cNvPicPr>
            <a:picLocks noChangeAspect="1" noChangeArrowheads="1"/>
          </p:cNvPicPr>
          <p:nvPr/>
        </p:nvPicPr>
        <p:blipFill>
          <a:blip r:embed="rId3" cstate="print"/>
          <a:srcRect/>
          <a:stretch>
            <a:fillRect/>
          </a:stretch>
        </p:blipFill>
        <p:spPr bwMode="auto">
          <a:xfrm>
            <a:off x="-1" y="1524000"/>
            <a:ext cx="9168235" cy="3810000"/>
          </a:xfrm>
          <a:prstGeom prst="rect">
            <a:avLst/>
          </a:prstGeom>
          <a:noFill/>
        </p:spPr>
      </p:pic>
      <p:sp>
        <p:nvSpPr>
          <p:cNvPr id="22" name="12-Point Star 21"/>
          <p:cNvSpPr/>
          <p:nvPr/>
        </p:nvSpPr>
        <p:spPr>
          <a:xfrm rot="925946">
            <a:off x="6324600" y="1752600"/>
            <a:ext cx="2819400" cy="1219200"/>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925946">
            <a:off x="6781800" y="2057400"/>
            <a:ext cx="1993110" cy="646331"/>
          </a:xfrm>
          <a:prstGeom prst="rect">
            <a:avLst/>
          </a:prstGeom>
          <a:noFill/>
        </p:spPr>
        <p:txBody>
          <a:bodyPr wrap="none" rtlCol="0">
            <a:spAutoFit/>
          </a:bodyPr>
          <a:lstStyle/>
          <a:p>
            <a:r>
              <a:rPr lang="en-US" sz="3600" dirty="0" smtClean="0"/>
              <a:t>IN </a:t>
            </a:r>
            <a:r>
              <a:rPr lang="en-US" sz="3600" dirty="0" smtClean="0">
                <a:solidFill>
                  <a:srgbClr val="FF0000"/>
                </a:solidFill>
              </a:rPr>
              <a:t>C</a:t>
            </a:r>
            <a:r>
              <a:rPr lang="en-US" sz="3600" dirty="0" smtClean="0">
                <a:solidFill>
                  <a:srgbClr val="FFC000"/>
                </a:solidFill>
              </a:rPr>
              <a:t>O</a:t>
            </a:r>
            <a:r>
              <a:rPr lang="en-US" sz="3600" dirty="0" smtClean="0">
                <a:solidFill>
                  <a:srgbClr val="FFFF00"/>
                </a:solidFill>
              </a:rPr>
              <a:t>L</a:t>
            </a:r>
            <a:r>
              <a:rPr lang="en-US" sz="3600" dirty="0" smtClean="0">
                <a:solidFill>
                  <a:srgbClr val="92D050"/>
                </a:solidFill>
              </a:rPr>
              <a:t>O</a:t>
            </a:r>
            <a:r>
              <a:rPr lang="en-US" sz="3600" dirty="0" smtClean="0">
                <a:solidFill>
                  <a:srgbClr val="0033CC"/>
                </a:solidFill>
              </a:rPr>
              <a:t>R</a:t>
            </a:r>
            <a:endParaRPr lang="en-US" sz="3600" dirty="0">
              <a:solidFill>
                <a:srgbClr val="0033CC"/>
              </a:solidFill>
            </a:endParaRPr>
          </a:p>
        </p:txBody>
      </p:sp>
      <p:sp>
        <p:nvSpPr>
          <p:cNvPr id="24" name="Explosion 1 23"/>
          <p:cNvSpPr/>
          <p:nvPr/>
        </p:nvSpPr>
        <p:spPr>
          <a:xfrm>
            <a:off x="152400" y="685800"/>
            <a:ext cx="4724400" cy="50292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C:\Users\loren.tapia\Desktop\Scripting\PPT\autocomplete.png"/>
          <p:cNvPicPr>
            <a:picLocks noChangeAspect="1" noChangeArrowheads="1"/>
          </p:cNvPicPr>
          <p:nvPr/>
        </p:nvPicPr>
        <p:blipFill>
          <a:blip r:embed="rId4" cstate="print"/>
          <a:srcRect/>
          <a:stretch>
            <a:fillRect/>
          </a:stretch>
        </p:blipFill>
        <p:spPr bwMode="auto">
          <a:xfrm>
            <a:off x="1447800" y="2209800"/>
            <a:ext cx="2095500" cy="1914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box(in)">
                                      <p:cBhvr>
                                        <p:cTn id="17" dur="500"/>
                                        <p:tgtEl>
                                          <p:spTgt spid="2052"/>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box(in)">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a:t>
            </a:r>
            <a:endParaRPr lang="en-US" dirty="0"/>
          </a:p>
        </p:txBody>
      </p:sp>
      <p:pic>
        <p:nvPicPr>
          <p:cNvPr id="3074" name="Picture 2" descr="C:\Users\loren.tapia\Desktop\Scripting\PPT\class_help.png"/>
          <p:cNvPicPr>
            <a:picLocks noChangeAspect="1" noChangeArrowheads="1"/>
          </p:cNvPicPr>
          <p:nvPr/>
        </p:nvPicPr>
        <p:blipFill>
          <a:blip r:embed="rId3" cstate="print"/>
          <a:srcRect/>
          <a:stretch>
            <a:fillRect/>
          </a:stretch>
        </p:blipFill>
        <p:spPr bwMode="auto">
          <a:xfrm>
            <a:off x="228600" y="1447800"/>
            <a:ext cx="3419475" cy="5038725"/>
          </a:xfrm>
          <a:prstGeom prst="rect">
            <a:avLst/>
          </a:prstGeom>
          <a:noFill/>
        </p:spPr>
      </p:pic>
      <p:sp>
        <p:nvSpPr>
          <p:cNvPr id="5" name="TextBox 4"/>
          <p:cNvSpPr txBox="1"/>
          <p:nvPr/>
        </p:nvSpPr>
        <p:spPr>
          <a:xfrm>
            <a:off x="3962400" y="1905000"/>
            <a:ext cx="4875245" cy="3046988"/>
          </a:xfrm>
          <a:prstGeom prst="rect">
            <a:avLst/>
          </a:prstGeom>
          <a:noFill/>
        </p:spPr>
        <p:txBody>
          <a:bodyPr wrap="none" rtlCol="0">
            <a:spAutoFit/>
          </a:bodyPr>
          <a:lstStyle/>
          <a:p>
            <a:pPr>
              <a:buFont typeface="Arial" pitchFamily="34" charset="0"/>
              <a:buChar char="•"/>
            </a:pPr>
            <a:r>
              <a:rPr lang="en-US" sz="2400" dirty="0" smtClean="0"/>
              <a:t>Populated by Server Shell</a:t>
            </a:r>
          </a:p>
          <a:p>
            <a:pPr>
              <a:buFont typeface="Arial" pitchFamily="34" charset="0"/>
              <a:buChar char="•"/>
            </a:pPr>
            <a:endParaRPr lang="en-US" sz="2400" dirty="0" smtClean="0"/>
          </a:p>
          <a:p>
            <a:pPr>
              <a:buFont typeface="Arial" pitchFamily="34" charset="0"/>
              <a:buChar char="•"/>
            </a:pPr>
            <a:r>
              <a:rPr lang="en-US" sz="2400" dirty="0" smtClean="0"/>
              <a:t> Similar to old Command Object help</a:t>
            </a:r>
          </a:p>
          <a:p>
            <a:pPr>
              <a:buFont typeface="Arial" pitchFamily="34" charset="0"/>
              <a:buChar char="•"/>
            </a:pPr>
            <a:endParaRPr lang="en-US" sz="2400" dirty="0" smtClean="0"/>
          </a:p>
          <a:p>
            <a:pPr>
              <a:buFont typeface="Arial" pitchFamily="34" charset="0"/>
              <a:buChar char="•"/>
            </a:pPr>
            <a:r>
              <a:rPr lang="en-US" sz="2400" dirty="0" smtClean="0"/>
              <a:t>Organized by:</a:t>
            </a:r>
          </a:p>
          <a:p>
            <a:pPr lvl="1">
              <a:buFont typeface="Arial" pitchFamily="34" charset="0"/>
              <a:buChar char="•"/>
            </a:pPr>
            <a:r>
              <a:rPr lang="en-US" sz="2400" dirty="0" smtClean="0"/>
              <a:t> Class Name</a:t>
            </a:r>
          </a:p>
          <a:p>
            <a:pPr lvl="1">
              <a:buFont typeface="Arial" pitchFamily="34" charset="0"/>
              <a:buChar char="•"/>
            </a:pPr>
            <a:r>
              <a:rPr lang="en-US" sz="2400" dirty="0" smtClean="0"/>
              <a:t> Function Name</a:t>
            </a:r>
          </a:p>
          <a:p>
            <a:pPr lvl="1">
              <a:buFont typeface="Arial" pitchFamily="34" charset="0"/>
              <a:buChar char="•"/>
            </a:pPr>
            <a:r>
              <a:rPr lang="en-US" sz="2400" dirty="0" smtClean="0"/>
              <a:t> Variable Name</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it work?</a:t>
            </a:r>
            <a:endParaRPr lang="en-US" dirty="0"/>
          </a:p>
        </p:txBody>
      </p:sp>
      <p:sp>
        <p:nvSpPr>
          <p:cNvPr id="3" name="Content Placeholder 2"/>
          <p:cNvSpPr>
            <a:spLocks noGrp="1"/>
          </p:cNvSpPr>
          <p:nvPr>
            <p:ph idx="1"/>
          </p:nvPr>
        </p:nvSpPr>
        <p:spPr/>
        <p:txBody>
          <a:bodyPr/>
          <a:lstStyle/>
          <a:p>
            <a:r>
              <a:rPr lang="en-US" dirty="0" smtClean="0"/>
              <a:t>Build – Current active document</a:t>
            </a:r>
          </a:p>
          <a:p>
            <a:r>
              <a:rPr lang="en-US" dirty="0" smtClean="0"/>
              <a:t>Build All – All scripts in the world</a:t>
            </a:r>
          </a:p>
          <a:p>
            <a:endParaRPr lang="en-US" dirty="0" smtClean="0"/>
          </a:p>
          <a:p>
            <a:endParaRPr lang="en-US" dirty="0"/>
          </a:p>
        </p:txBody>
      </p:sp>
      <p:pic>
        <p:nvPicPr>
          <p:cNvPr id="4098" name="Picture 2" descr="C:\Users\loren.tapia\Desktop\Scripting\PPT\build_single.png"/>
          <p:cNvPicPr>
            <a:picLocks noChangeAspect="1" noChangeArrowheads="1"/>
          </p:cNvPicPr>
          <p:nvPr/>
        </p:nvPicPr>
        <p:blipFill>
          <a:blip r:embed="rId3" cstate="print"/>
          <a:srcRect/>
          <a:stretch>
            <a:fillRect/>
          </a:stretch>
        </p:blipFill>
        <p:spPr bwMode="auto">
          <a:xfrm>
            <a:off x="533400" y="1752600"/>
            <a:ext cx="304800" cy="304800"/>
          </a:xfrm>
          <a:prstGeom prst="rect">
            <a:avLst/>
          </a:prstGeom>
          <a:noFill/>
        </p:spPr>
      </p:pic>
      <p:pic>
        <p:nvPicPr>
          <p:cNvPr id="4099" name="Picture 3" descr="C:\Users\loren.tapia\Desktop\Scripting\PPT\build_all.png"/>
          <p:cNvPicPr>
            <a:picLocks noChangeAspect="1" noChangeArrowheads="1"/>
          </p:cNvPicPr>
          <p:nvPr/>
        </p:nvPicPr>
        <p:blipFill>
          <a:blip r:embed="rId4" cstate="print"/>
          <a:srcRect/>
          <a:stretch>
            <a:fillRect/>
          </a:stretch>
        </p:blipFill>
        <p:spPr bwMode="auto">
          <a:xfrm>
            <a:off x="533400" y="2286000"/>
            <a:ext cx="304800" cy="304800"/>
          </a:xfrm>
          <a:prstGeom prst="rect">
            <a:avLst/>
          </a:prstGeom>
          <a:noFill/>
        </p:spPr>
      </p:pic>
      <p:pic>
        <p:nvPicPr>
          <p:cNvPr id="4100" name="Picture 4" descr="C:\Users\loren.tapia\Desktop\Scripting\PPT\output.png"/>
          <p:cNvPicPr>
            <a:picLocks noChangeAspect="1" noChangeArrowheads="1"/>
          </p:cNvPicPr>
          <p:nvPr/>
        </p:nvPicPr>
        <p:blipFill>
          <a:blip r:embed="rId5" cstate="print"/>
          <a:srcRect/>
          <a:stretch>
            <a:fillRect/>
          </a:stretch>
        </p:blipFill>
        <p:spPr bwMode="auto">
          <a:xfrm>
            <a:off x="533400" y="2743200"/>
            <a:ext cx="7459249" cy="4114800"/>
          </a:xfrm>
          <a:prstGeom prst="rect">
            <a:avLst/>
          </a:prstGeom>
          <a:noFill/>
        </p:spPr>
      </p:pic>
      <p:sp>
        <p:nvSpPr>
          <p:cNvPr id="7" name="Left Brace 6"/>
          <p:cNvSpPr/>
          <p:nvPr/>
        </p:nvSpPr>
        <p:spPr>
          <a:xfrm>
            <a:off x="304800" y="4876800"/>
            <a:ext cx="762000" cy="1524000"/>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cxnSp>
        <p:nvCxnSpPr>
          <p:cNvPr id="9" name="Shape 8"/>
          <p:cNvCxnSpPr>
            <a:stCxn id="7" idx="1"/>
          </p:cNvCxnSpPr>
          <p:nvPr/>
        </p:nvCxnSpPr>
        <p:spPr>
          <a:xfrm rot="10800000" flipH="1">
            <a:off x="304800" y="3657600"/>
            <a:ext cx="838200" cy="1981200"/>
          </a:xfrm>
          <a:prstGeom prst="bentConnector4">
            <a:avLst>
              <a:gd name="adj1" fmla="val -16226"/>
              <a:gd name="adj2" fmla="val 100195"/>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a:t>
            </a:r>
            <a:endParaRPr lang="en-US" dirty="0"/>
          </a:p>
        </p:txBody>
      </p:sp>
      <p:pic>
        <p:nvPicPr>
          <p:cNvPr id="1026" name="Picture 2" descr="C:\Users\loren.tapia\Desktop\Scripting\PPT\add_watch.png"/>
          <p:cNvPicPr>
            <a:picLocks noChangeAspect="1" noChangeArrowheads="1"/>
          </p:cNvPicPr>
          <p:nvPr/>
        </p:nvPicPr>
        <p:blipFill>
          <a:blip r:embed="rId3" cstate="print"/>
          <a:srcRect/>
          <a:stretch>
            <a:fillRect/>
          </a:stretch>
        </p:blipFill>
        <p:spPr bwMode="auto">
          <a:xfrm>
            <a:off x="1219200" y="1181877"/>
            <a:ext cx="7239000" cy="5676123"/>
          </a:xfrm>
          <a:prstGeom prst="rect">
            <a:avLst/>
          </a:prstGeom>
          <a:noFill/>
        </p:spPr>
      </p:pic>
      <p:sp>
        <p:nvSpPr>
          <p:cNvPr id="10" name="Oval 9"/>
          <p:cNvSpPr/>
          <p:nvPr/>
        </p:nvSpPr>
        <p:spPr>
          <a:xfrm>
            <a:off x="7239000" y="1371600"/>
            <a:ext cx="522514" cy="4572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10"/>
          <p:cNvSpPr/>
          <p:nvPr/>
        </p:nvSpPr>
        <p:spPr>
          <a:xfrm>
            <a:off x="4953000" y="5029200"/>
            <a:ext cx="1752600" cy="381000"/>
          </a:xfrm>
          <a:prstGeom prst="rect">
            <a:avLst/>
          </a:prstGeom>
          <a:noFill/>
          <a:ln>
            <a:solidFill>
              <a:schemeClr val="accent6"/>
            </a:solid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Elbow Connector 12"/>
          <p:cNvCxnSpPr>
            <a:stCxn id="10" idx="4"/>
            <a:endCxn id="11" idx="0"/>
          </p:cNvCxnSpPr>
          <p:nvPr/>
        </p:nvCxnSpPr>
        <p:spPr>
          <a:xfrm rot="5400000">
            <a:off x="5064579" y="2593522"/>
            <a:ext cx="3200400" cy="1670957"/>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
        <p:nvSpPr>
          <p:cNvPr id="14" name="Rectangle 13"/>
          <p:cNvSpPr/>
          <p:nvPr/>
        </p:nvSpPr>
        <p:spPr>
          <a:xfrm>
            <a:off x="3581400" y="6324600"/>
            <a:ext cx="3733800" cy="381000"/>
          </a:xfrm>
          <a:prstGeom prst="rect">
            <a:avLst/>
          </a:prstGeom>
          <a:noFill/>
          <a:ln>
            <a:solidFill>
              <a:schemeClr val="accent6"/>
            </a:solid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Elbow Connector 15"/>
          <p:cNvCxnSpPr>
            <a:stCxn id="11" idx="2"/>
            <a:endCxn id="14" idx="0"/>
          </p:cNvCxnSpPr>
          <p:nvPr/>
        </p:nvCxnSpPr>
        <p:spPr>
          <a:xfrm rot="5400000">
            <a:off x="5181600" y="5676900"/>
            <a:ext cx="914400" cy="381000"/>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dissolve">
                                      <p:cBhvr>
                                        <p:cTn id="21" dur="500"/>
                                        <p:tgtEl>
                                          <p:spTgt spid="14"/>
                                        </p:tgtEl>
                                      </p:cBhvr>
                                    </p:animEffect>
                                  </p:childTnLst>
                                </p:cTn>
                              </p:par>
                              <p:par>
                                <p:cTn id="22" presetID="9"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dissolve">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Syntax</a:t>
            </a:r>
            <a:endParaRPr lang="en-US" dirty="0"/>
          </a:p>
        </p:txBody>
      </p:sp>
      <p:sp>
        <p:nvSpPr>
          <p:cNvPr id="3" name="Content Placeholder 2"/>
          <p:cNvSpPr>
            <a:spLocks noGrp="1"/>
          </p:cNvSpPr>
          <p:nvPr>
            <p:ph idx="1"/>
          </p:nvPr>
        </p:nvSpPr>
        <p:spPr/>
        <p:txBody>
          <a:bodyPr/>
          <a:lstStyle/>
          <a:p>
            <a:r>
              <a:rPr lang="en-US" dirty="0" smtClean="0"/>
              <a:t>Variables</a:t>
            </a:r>
          </a:p>
          <a:p>
            <a:r>
              <a:rPr lang="en-US" dirty="0" smtClean="0"/>
              <a:t>Function</a:t>
            </a:r>
          </a:p>
          <a:p>
            <a:r>
              <a:rPr lang="en-US" dirty="0" smtClean="0"/>
              <a:t>Objects</a:t>
            </a:r>
          </a:p>
          <a:p>
            <a:r>
              <a:rPr lang="en-US" dirty="0" smtClean="0"/>
              <a:t>Operators</a:t>
            </a:r>
          </a:p>
          <a:p>
            <a:r>
              <a:rPr lang="en-US" dirty="0" smtClean="0"/>
              <a:t>Flow control</a:t>
            </a:r>
          </a:p>
          <a:p>
            <a:r>
              <a:rPr lang="en-US" dirty="0" smtClean="0"/>
              <a:t>‘wait’</a:t>
            </a:r>
          </a:p>
          <a:p>
            <a:r>
              <a:rPr lang="en-US" dirty="0" smtClean="0"/>
              <a:t>Documentation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US" dirty="0"/>
          </a:p>
        </p:txBody>
      </p:sp>
      <p:sp>
        <p:nvSpPr>
          <p:cNvPr id="3" name="Content Placeholder 2"/>
          <p:cNvSpPr>
            <a:spLocks noGrp="1"/>
          </p:cNvSpPr>
          <p:nvPr>
            <p:ph idx="1"/>
          </p:nvPr>
        </p:nvSpPr>
        <p:spPr>
          <a:xfrm>
            <a:off x="457200" y="1600201"/>
            <a:ext cx="8229600" cy="1066800"/>
          </a:xfrm>
        </p:spPr>
        <p:txBody>
          <a:bodyPr>
            <a:normAutofit/>
          </a:bodyPr>
          <a:lstStyle/>
          <a:p>
            <a:pPr>
              <a:buNone/>
            </a:pPr>
            <a:r>
              <a:rPr lang="en-US" sz="2000" dirty="0" smtClean="0"/>
              <a:t>Definition:</a:t>
            </a:r>
          </a:p>
          <a:p>
            <a:pPr>
              <a:buNone/>
            </a:pPr>
            <a:r>
              <a:rPr lang="en-US" sz="2000" dirty="0" smtClean="0"/>
              <a:t>a symbol (like x or y) that is used in mathematical or logical expressions to represent a variable quantity</a:t>
            </a:r>
            <a:endParaRPr lang="en-US" sz="2000" dirty="0"/>
          </a:p>
        </p:txBody>
      </p:sp>
      <p:sp>
        <p:nvSpPr>
          <p:cNvPr id="5" name="Content Placeholder 2"/>
          <p:cNvSpPr txBox="1">
            <a:spLocks/>
          </p:cNvSpPr>
          <p:nvPr/>
        </p:nvSpPr>
        <p:spPr>
          <a:xfrm>
            <a:off x="533400" y="2895600"/>
            <a:ext cx="8229600" cy="3200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Our</a:t>
            </a:r>
            <a:r>
              <a:rPr kumimoji="0" lang="en-US" sz="2000" b="0" i="0" u="none" strike="noStrike" kern="1200" cap="none" spc="0" normalizeH="0" noProof="0" dirty="0" smtClean="0">
                <a:ln>
                  <a:noFill/>
                </a:ln>
                <a:solidFill>
                  <a:schemeClr val="tx1"/>
                </a:solidFill>
                <a:effectLst/>
                <a:uLnTx/>
                <a:uFillTx/>
                <a:latin typeface="+mn-lt"/>
                <a:ea typeface="+mn-ea"/>
                <a:cs typeface="+mn-cs"/>
              </a:rPr>
              <a:t> language support type safe variables, meaning that each variable has a type associated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20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dirty="0" smtClean="0"/>
              <a:t>Supported types: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2000" baseline="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7" name="Table 6"/>
          <p:cNvGraphicFramePr>
            <a:graphicFrameLocks noGrp="1"/>
          </p:cNvGraphicFramePr>
          <p:nvPr/>
        </p:nvGraphicFramePr>
        <p:xfrm>
          <a:off x="1371600" y="4648200"/>
          <a:ext cx="6096000" cy="1112520"/>
        </p:xfrm>
        <a:graphic>
          <a:graphicData uri="http://schemas.openxmlformats.org/drawingml/2006/table">
            <a:tbl>
              <a:tblPr firstRow="1" bandRow="1">
                <a:tableStyleId>{D7AC3CCA-C797-4891-BE02-D94E43425B78}</a:tableStyleId>
              </a:tblPr>
              <a:tblGrid>
                <a:gridCol w="2032000"/>
                <a:gridCol w="2032000"/>
                <a:gridCol w="2032000"/>
              </a:tblGrid>
              <a:tr h="370840">
                <a:tc>
                  <a:txBody>
                    <a:bodyPr/>
                    <a:lstStyle/>
                    <a:p>
                      <a:pPr algn="ctr"/>
                      <a:r>
                        <a:rPr lang="en-US" b="1" dirty="0" err="1" smtClean="0">
                          <a:latin typeface="Courier New" pitchFamily="49" charset="0"/>
                          <a:cs typeface="Courier New" pitchFamily="49" charset="0"/>
                        </a:rPr>
                        <a:t>int</a:t>
                      </a:r>
                      <a:endParaRPr lang="en-US" b="1" dirty="0">
                        <a:latin typeface="Courier New" pitchFamily="49" charset="0"/>
                        <a:cs typeface="Courier New" pitchFamily="49" charset="0"/>
                      </a:endParaRPr>
                    </a:p>
                  </a:txBody>
                  <a:tcPr/>
                </a:tc>
                <a:tc>
                  <a:txBody>
                    <a:bodyPr/>
                    <a:lstStyle/>
                    <a:p>
                      <a:pPr algn="ctr"/>
                      <a:r>
                        <a:rPr lang="en-US" b="1" dirty="0" smtClean="0">
                          <a:latin typeface="Courier New" pitchFamily="49" charset="0"/>
                          <a:cs typeface="Courier New" pitchFamily="49" charset="0"/>
                        </a:rPr>
                        <a:t>float</a:t>
                      </a:r>
                      <a:endParaRPr lang="en-US" b="1" dirty="0">
                        <a:latin typeface="Courier New" pitchFamily="49" charset="0"/>
                        <a:cs typeface="Courier New" pitchFamily="49" charset="0"/>
                      </a:endParaRPr>
                    </a:p>
                  </a:txBody>
                  <a:tcPr/>
                </a:tc>
                <a:tc>
                  <a:txBody>
                    <a:bodyPr/>
                    <a:lstStyle/>
                    <a:p>
                      <a:pPr algn="ctr"/>
                      <a:r>
                        <a:rPr lang="en-US" b="1" dirty="0" err="1" smtClean="0">
                          <a:latin typeface="Courier New" pitchFamily="49" charset="0"/>
                          <a:cs typeface="Courier New" pitchFamily="49" charset="0"/>
                        </a:rPr>
                        <a:t>bool</a:t>
                      </a:r>
                      <a:endParaRPr lang="en-US" b="1" dirty="0">
                        <a:latin typeface="Courier New" pitchFamily="49" charset="0"/>
                        <a:cs typeface="Courier New" pitchFamily="49" charset="0"/>
                      </a:endParaRPr>
                    </a:p>
                  </a:txBody>
                  <a:tcPr/>
                </a:tc>
              </a:tr>
              <a:tr h="370840">
                <a:tc>
                  <a:txBody>
                    <a:bodyPr/>
                    <a:lstStyle/>
                    <a:p>
                      <a:pPr algn="ctr"/>
                      <a:r>
                        <a:rPr lang="en-US" b="1" dirty="0" smtClean="0">
                          <a:latin typeface="Courier New" pitchFamily="49" charset="0"/>
                          <a:cs typeface="Courier New" pitchFamily="49" charset="0"/>
                        </a:rPr>
                        <a:t>string</a:t>
                      </a:r>
                      <a:endParaRPr lang="en-US" b="1" dirty="0">
                        <a:latin typeface="Courier New" pitchFamily="49" charset="0"/>
                        <a:cs typeface="Courier New" pitchFamily="49" charset="0"/>
                      </a:endParaRPr>
                    </a:p>
                  </a:txBody>
                  <a:tcPr/>
                </a:tc>
                <a:tc>
                  <a:txBody>
                    <a:bodyPr/>
                    <a:lstStyle/>
                    <a:p>
                      <a:pPr algn="ctr"/>
                      <a:r>
                        <a:rPr lang="en-US" b="1" dirty="0" smtClean="0">
                          <a:latin typeface="Courier New" pitchFamily="49" charset="0"/>
                          <a:cs typeface="Courier New" pitchFamily="49" charset="0"/>
                        </a:rPr>
                        <a:t>vector</a:t>
                      </a:r>
                      <a:endParaRPr lang="en-US" b="1" dirty="0">
                        <a:latin typeface="Courier New" pitchFamily="49" charset="0"/>
                        <a:cs typeface="Courier New" pitchFamily="49" charset="0"/>
                      </a:endParaRPr>
                    </a:p>
                  </a:txBody>
                  <a:tcPr/>
                </a:tc>
                <a:tc>
                  <a:txBody>
                    <a:bodyPr/>
                    <a:lstStyle/>
                    <a:p>
                      <a:pPr algn="ctr"/>
                      <a:r>
                        <a:rPr lang="en-US" b="1" dirty="0" smtClean="0">
                          <a:latin typeface="Courier New" pitchFamily="49" charset="0"/>
                          <a:cs typeface="Courier New" pitchFamily="49" charset="0"/>
                        </a:rPr>
                        <a:t>rotation</a:t>
                      </a:r>
                      <a:endParaRPr lang="en-US" b="1" dirty="0">
                        <a:latin typeface="Courier New" pitchFamily="49" charset="0"/>
                        <a:cs typeface="Courier New" pitchFamily="49" charset="0"/>
                      </a:endParaRPr>
                    </a:p>
                  </a:txBody>
                  <a:tcPr/>
                </a:tc>
              </a:tr>
              <a:tr h="370840">
                <a:tc>
                  <a:txBody>
                    <a:bodyPr/>
                    <a:lstStyle/>
                    <a:p>
                      <a:pPr algn="ctr"/>
                      <a:endParaRPr lang="en-US" b="1" dirty="0">
                        <a:latin typeface="Courier New" pitchFamily="49" charset="0"/>
                        <a:cs typeface="Courier New" pitchFamily="49" charset="0"/>
                      </a:endParaRPr>
                    </a:p>
                  </a:txBody>
                  <a:tcPr/>
                </a:tc>
                <a:tc>
                  <a:txBody>
                    <a:bodyPr/>
                    <a:lstStyle/>
                    <a:p>
                      <a:pPr algn="ctr"/>
                      <a:r>
                        <a:rPr lang="en-US" b="1" dirty="0" smtClean="0">
                          <a:latin typeface="Courier New" pitchFamily="49" charset="0"/>
                          <a:cs typeface="Courier New" pitchFamily="49" charset="0"/>
                        </a:rPr>
                        <a:t>&lt;object type&gt;</a:t>
                      </a:r>
                      <a:endParaRPr lang="en-US" b="1" dirty="0">
                        <a:latin typeface="Courier New" pitchFamily="49" charset="0"/>
                        <a:cs typeface="Courier New" pitchFamily="49" charset="0"/>
                      </a:endParaRPr>
                    </a:p>
                  </a:txBody>
                  <a:tcPr/>
                </a:tc>
                <a:tc>
                  <a:txBody>
                    <a:bodyPr/>
                    <a:lstStyle/>
                    <a:p>
                      <a:pPr algn="ctr"/>
                      <a:endParaRPr lang="en-US" b="1" dirty="0">
                        <a:latin typeface="Courier New" pitchFamily="49" charset="0"/>
                        <a:cs typeface="Courier New" pitchFamily="49" charset="0"/>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8229600" cy="1782762"/>
          </a:xfrm>
        </p:spPr>
        <p:txBody>
          <a:bodyPr anchor="t" anchorCtr="0">
            <a:normAutofit fontScale="90000"/>
          </a:bodyPr>
          <a:lstStyle/>
          <a:p>
            <a:pPr lvl="1" algn="l" rtl="0">
              <a:spcBef>
                <a:spcPct val="0"/>
              </a:spcBef>
            </a:pPr>
            <a:r>
              <a:rPr lang="en-US" sz="1600" b="1" dirty="0" smtClean="0"/>
              <a:t>float</a:t>
            </a:r>
            <a:r>
              <a:rPr lang="en-US" sz="1600" dirty="0" smtClean="0"/>
              <a:t> </a:t>
            </a:r>
            <a:br>
              <a:rPr lang="en-US" sz="1600" dirty="0" smtClean="0"/>
            </a:br>
            <a:r>
              <a:rPr lang="en-US" sz="1600" dirty="0" smtClean="0"/>
              <a:t>	</a:t>
            </a:r>
            <a:br>
              <a:rPr lang="en-US" sz="1600" dirty="0" smtClean="0"/>
            </a:br>
            <a:r>
              <a:rPr lang="en-US" sz="1600" dirty="0" smtClean="0"/>
              <a:t>A real number with fraction ( 1.0, -6.5, -6789.9 )</a:t>
            </a:r>
            <a:br>
              <a:rPr lang="en-US" sz="1600" dirty="0" smtClean="0"/>
            </a:br>
            <a:r>
              <a:rPr lang="en-US" sz="1600" dirty="0"/>
              <a:t/>
            </a:r>
            <a:br>
              <a:rPr lang="en-US" sz="1600" dirty="0"/>
            </a:br>
            <a:r>
              <a:rPr lang="en-US" sz="1600" dirty="0" smtClean="0"/>
              <a:t/>
            </a:r>
            <a:br>
              <a:rPr lang="en-US" sz="1600" dirty="0" smtClean="0"/>
            </a:br>
            <a:r>
              <a:rPr lang="en-US" sz="1600" dirty="0" smtClean="0"/>
              <a:t>Used for coordinates systems / normalized values </a:t>
            </a:r>
            <a:br>
              <a:rPr lang="en-US" sz="1600" dirty="0" smtClean="0"/>
            </a:br>
            <a:r>
              <a:rPr lang="en-US" sz="1600" dirty="0" smtClean="0"/>
              <a:t>other values where precision is important.</a:t>
            </a:r>
            <a:br>
              <a:rPr lang="en-US" sz="1600" dirty="0" smtClean="0"/>
            </a:br>
            <a:r>
              <a:rPr lang="en-US" sz="1600" dirty="0" smtClean="0"/>
              <a:t/>
            </a:r>
            <a:br>
              <a:rPr lang="en-US" sz="1600" dirty="0" smtClean="0"/>
            </a:br>
            <a:r>
              <a:rPr lang="en-US" sz="1600" dirty="0" smtClean="0"/>
              <a:t/>
            </a:r>
            <a:br>
              <a:rPr lang="en-US" sz="1600" dirty="0" smtClean="0"/>
            </a:br>
            <a:endParaRPr lang="en-US" sz="1600" dirty="0"/>
          </a:p>
        </p:txBody>
      </p:sp>
      <p:sp>
        <p:nvSpPr>
          <p:cNvPr id="4" name="Flowchart: Document 3"/>
          <p:cNvSpPr/>
          <p:nvPr/>
        </p:nvSpPr>
        <p:spPr>
          <a:xfrm>
            <a:off x="4953000" y="533400"/>
            <a:ext cx="3200400" cy="1600200"/>
          </a:xfrm>
          <a:prstGeom prst="flowChartDocument">
            <a:avLst/>
          </a:prstGeom>
          <a:solidFill>
            <a:schemeClr val="bg1"/>
          </a:solidFill>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err="1">
                <a:solidFill>
                  <a:schemeClr val="tx2">
                    <a:lumMod val="75000"/>
                  </a:schemeClr>
                </a:solidFill>
                <a:latin typeface="Courier New" pitchFamily="49" charset="0"/>
                <a:cs typeface="Courier New" pitchFamily="49" charset="0"/>
              </a:rPr>
              <a:t>i</a:t>
            </a:r>
            <a:r>
              <a:rPr lang="en-US" sz="1200" dirty="0" err="1" smtClean="0">
                <a:solidFill>
                  <a:schemeClr val="tx2">
                    <a:lumMod val="75000"/>
                  </a:schemeClr>
                </a:solidFill>
                <a:latin typeface="Courier New" pitchFamily="49" charset="0"/>
                <a:cs typeface="Courier New" pitchFamily="49" charset="0"/>
              </a:rPr>
              <a:t>nt</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 = 9;</a:t>
            </a:r>
          </a:p>
          <a:p>
            <a:r>
              <a:rPr lang="en-US" sz="1200" dirty="0" err="1" smtClean="0">
                <a:solidFill>
                  <a:schemeClr val="tx2">
                    <a:lumMod val="75000"/>
                  </a:schemeClr>
                </a:solidFill>
                <a:latin typeface="Courier New" pitchFamily="49" charset="0"/>
                <a:cs typeface="Courier New" pitchFamily="49" charset="0"/>
              </a:rPr>
              <a:t>int</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someOtherInt</a:t>
            </a:r>
            <a:r>
              <a:rPr lang="en-US" sz="1200" dirty="0" smtClean="0">
                <a:latin typeface="Courier New" pitchFamily="49" charset="0"/>
                <a:cs typeface="Courier New" pitchFamily="49" charset="0"/>
              </a:rPr>
              <a:t> = </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 + 10;</a:t>
            </a:r>
            <a:endParaRPr lang="en-US" sz="1200" dirty="0">
              <a:latin typeface="Courier New" pitchFamily="49" charset="0"/>
              <a:cs typeface="Courier New" pitchFamily="49" charset="0"/>
            </a:endParaRPr>
          </a:p>
        </p:txBody>
      </p:sp>
      <p:sp>
        <p:nvSpPr>
          <p:cNvPr id="6" name="Title 1"/>
          <p:cNvSpPr txBox="1">
            <a:spLocks/>
          </p:cNvSpPr>
          <p:nvPr/>
        </p:nvSpPr>
        <p:spPr>
          <a:xfrm>
            <a:off x="533400" y="4648200"/>
            <a:ext cx="8229600" cy="1676400"/>
          </a:xfrm>
          <a:prstGeom prst="rect">
            <a:avLst/>
          </a:prstGeom>
        </p:spPr>
        <p:txBody>
          <a:bodyPr vert="horz" lIns="91440" tIns="45720" rIns="91440" bIns="45720" rtlCol="0" anchor="t" anchorCtr="0">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dirty="0" err="1" smtClean="0">
                <a:latin typeface="+mj-lt"/>
                <a:ea typeface="+mj-ea"/>
                <a:cs typeface="+mj-cs"/>
              </a:rPr>
              <a:t>bool</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p>
          <a:p>
            <a:pPr>
              <a:spcBef>
                <a:spcPct val="0"/>
              </a:spcBef>
            </a:pPr>
            <a:r>
              <a:rPr lang="en-US" sz="1600" dirty="0" smtClean="0"/>
              <a:t>A true / false flag </a:t>
            </a:r>
          </a:p>
          <a:p>
            <a:pPr>
              <a:spcBef>
                <a:spcPct val="0"/>
              </a:spcBef>
            </a:pP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a:p>
            <a:pPr>
              <a:spcBef>
                <a:spcPct val="0"/>
              </a:spcBef>
            </a:pPr>
            <a:r>
              <a:rPr lang="en-US" sz="1600" dirty="0" smtClean="0">
                <a:latin typeface="+mj-lt"/>
                <a:ea typeface="+mj-ea"/>
                <a:cs typeface="+mj-cs"/>
              </a:rPr>
              <a:t>Used for keeping true / false state.</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Flowchart: Document 6"/>
          <p:cNvSpPr/>
          <p:nvPr/>
        </p:nvSpPr>
        <p:spPr>
          <a:xfrm>
            <a:off x="5029200" y="2743200"/>
            <a:ext cx="3733800" cy="1447800"/>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a:solidFill>
                  <a:schemeClr val="tx2">
                    <a:lumMod val="75000"/>
                  </a:schemeClr>
                </a:solidFill>
                <a:latin typeface="Courier New" pitchFamily="49" charset="0"/>
                <a:cs typeface="Courier New" pitchFamily="49" charset="0"/>
              </a:rPr>
              <a:t>f</a:t>
            </a:r>
            <a:r>
              <a:rPr lang="en-US" sz="1200" dirty="0" smtClean="0">
                <a:solidFill>
                  <a:schemeClr val="tx2">
                    <a:lumMod val="75000"/>
                  </a:schemeClr>
                </a:solidFill>
                <a:latin typeface="Courier New" pitchFamily="49" charset="0"/>
                <a:cs typeface="Courier New" pitchFamily="49" charset="0"/>
              </a:rPr>
              <a:t>loat</a:t>
            </a:r>
            <a:r>
              <a:rPr lang="en-US" sz="1200" dirty="0" smtClean="0">
                <a:latin typeface="Courier New" pitchFamily="49" charset="0"/>
                <a:cs typeface="Courier New" pitchFamily="49" charset="0"/>
              </a:rPr>
              <a:t> f = 9.0;</a:t>
            </a:r>
          </a:p>
          <a:p>
            <a:r>
              <a:rPr lang="en-US" sz="1200" dirty="0" smtClean="0">
                <a:solidFill>
                  <a:schemeClr val="tx2">
                    <a:lumMod val="75000"/>
                  </a:schemeClr>
                </a:solidFill>
                <a:latin typeface="Courier New" pitchFamily="49" charset="0"/>
                <a:cs typeface="Courier New" pitchFamily="49" charset="0"/>
              </a:rPr>
              <a:t>float</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someOtherFloat</a:t>
            </a:r>
            <a:r>
              <a:rPr lang="en-US" sz="1200" dirty="0" smtClean="0">
                <a:latin typeface="Courier New" pitchFamily="49" charset="0"/>
                <a:cs typeface="Courier New" pitchFamily="49" charset="0"/>
              </a:rPr>
              <a:t> = </a:t>
            </a:r>
            <a:r>
              <a:rPr lang="en-US" sz="1200" dirty="0">
                <a:latin typeface="Courier New" pitchFamily="49" charset="0"/>
                <a:cs typeface="Courier New" pitchFamily="49" charset="0"/>
              </a:rPr>
              <a:t>f</a:t>
            </a:r>
            <a:r>
              <a:rPr lang="en-US" sz="1200" dirty="0" smtClean="0">
                <a:latin typeface="Courier New" pitchFamily="49" charset="0"/>
                <a:cs typeface="Courier New" pitchFamily="49" charset="0"/>
              </a:rPr>
              <a:t> + 10.0;</a:t>
            </a:r>
            <a:endParaRPr lang="en-US" sz="1200" dirty="0">
              <a:latin typeface="Courier New" pitchFamily="49" charset="0"/>
              <a:cs typeface="Courier New" pitchFamily="49" charset="0"/>
            </a:endParaRPr>
          </a:p>
        </p:txBody>
      </p:sp>
      <p:sp>
        <p:nvSpPr>
          <p:cNvPr id="8" name="Title 1"/>
          <p:cNvSpPr txBox="1">
            <a:spLocks/>
          </p:cNvSpPr>
          <p:nvPr/>
        </p:nvSpPr>
        <p:spPr>
          <a:xfrm>
            <a:off x="533400" y="427038"/>
            <a:ext cx="8229600" cy="1782762"/>
          </a:xfrm>
          <a:prstGeom prst="rect">
            <a:avLst/>
          </a:prstGeom>
        </p:spPr>
        <p:txBody>
          <a:bodyPr vert="horz" lIns="91440" tIns="45720" rIns="91440" bIns="45720" rtlCol="0" anchor="t" anchorCtr="0">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err="1" smtClean="0">
                <a:ln>
                  <a:noFill/>
                </a:ln>
                <a:solidFill>
                  <a:schemeClr val="tx1"/>
                </a:solidFill>
                <a:effectLst/>
                <a:uLnTx/>
                <a:uFillTx/>
                <a:latin typeface="+mj-lt"/>
                <a:ea typeface="+mj-ea"/>
                <a:cs typeface="+mj-cs"/>
              </a:rPr>
              <a:t>int</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j-lt"/>
                <a:ea typeface="+mj-ea"/>
                <a:cs typeface="+mj-cs"/>
              </a:rPr>
              <a:t>A whole number ( </a:t>
            </a:r>
            <a:r>
              <a:rPr kumimoji="0" lang="en-US" sz="1600" b="0" i="0" u="none" strike="noStrike" kern="1200" cap="none" spc="0" normalizeH="0" baseline="0" noProof="0" dirty="0" err="1" smtClean="0">
                <a:ln>
                  <a:noFill/>
                </a:ln>
                <a:solidFill>
                  <a:schemeClr val="tx1"/>
                </a:solidFill>
                <a:effectLst/>
                <a:uLnTx/>
                <a:uFillTx/>
                <a:latin typeface="+mj-lt"/>
                <a:ea typeface="+mj-ea"/>
                <a:cs typeface="+mj-cs"/>
              </a:rPr>
              <a:t>ie</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6, 1, -5, 4 ).</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160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j-lt"/>
                <a:ea typeface="+mj-ea"/>
                <a:cs typeface="+mj-cs"/>
              </a:rPr>
              <a:t>Can</a:t>
            </a:r>
            <a:r>
              <a:rPr kumimoji="0" lang="en-US" sz="1600" b="0" i="0" u="none" strike="noStrike" kern="1200" cap="none" spc="0" normalizeH="0" noProof="0" dirty="0" smtClean="0">
                <a:ln>
                  <a:noFill/>
                </a:ln>
                <a:solidFill>
                  <a:schemeClr val="tx1"/>
                </a:solidFill>
                <a:effectLst/>
                <a:uLnTx/>
                <a:uFillTx/>
                <a:latin typeface="+mj-lt"/>
                <a:ea typeface="+mj-ea"/>
                <a:cs typeface="+mj-cs"/>
              </a:rPr>
              <a:t> be used for counters, etc..</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9" name="Flowchart: Document 8"/>
          <p:cNvSpPr/>
          <p:nvPr/>
        </p:nvSpPr>
        <p:spPr>
          <a:xfrm>
            <a:off x="3581400" y="5029200"/>
            <a:ext cx="4572000" cy="1447800"/>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err="1">
                <a:solidFill>
                  <a:schemeClr val="tx2">
                    <a:lumMod val="75000"/>
                  </a:schemeClr>
                </a:solidFill>
                <a:latin typeface="Courier New" pitchFamily="49" charset="0"/>
                <a:cs typeface="Courier New" pitchFamily="49" charset="0"/>
              </a:rPr>
              <a:t>b</a:t>
            </a:r>
            <a:r>
              <a:rPr lang="en-US" sz="1200" dirty="0" err="1" smtClean="0">
                <a:solidFill>
                  <a:schemeClr val="tx2">
                    <a:lumMod val="75000"/>
                  </a:schemeClr>
                </a:solidFill>
                <a:latin typeface="Courier New" pitchFamily="49" charset="0"/>
                <a:cs typeface="Courier New" pitchFamily="49" charset="0"/>
              </a:rPr>
              <a:t>ool</a:t>
            </a:r>
            <a:r>
              <a:rPr lang="en-US" sz="1200" dirty="0" smtClean="0">
                <a:latin typeface="Courier New" pitchFamily="49" charset="0"/>
                <a:cs typeface="Courier New" pitchFamily="49" charset="0"/>
              </a:rPr>
              <a:t> b = false;</a:t>
            </a:r>
          </a:p>
          <a:p>
            <a:r>
              <a:rPr lang="en-US" sz="1200" dirty="0" err="1" smtClean="0">
                <a:solidFill>
                  <a:schemeClr val="tx2">
                    <a:lumMod val="75000"/>
                  </a:schemeClr>
                </a:solidFill>
                <a:latin typeface="Courier New" pitchFamily="49" charset="0"/>
                <a:cs typeface="Courier New" pitchFamily="49" charset="0"/>
              </a:rPr>
              <a:t>bool</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someOtherBool</a:t>
            </a:r>
            <a:r>
              <a:rPr lang="en-US" sz="1200" dirty="0" smtClean="0">
                <a:latin typeface="Courier New" pitchFamily="49" charset="0"/>
                <a:cs typeface="Courier New" pitchFamily="49" charset="0"/>
              </a:rPr>
              <a:t> = </a:t>
            </a:r>
            <a:r>
              <a:rPr lang="en-US" sz="1200" dirty="0" smtClean="0">
                <a:solidFill>
                  <a:schemeClr val="bg1">
                    <a:lumMod val="50000"/>
                  </a:schemeClr>
                </a:solidFill>
                <a:latin typeface="Courier New" pitchFamily="49" charset="0"/>
                <a:cs typeface="Courier New" pitchFamily="49" charset="0"/>
              </a:rPr>
              <a:t>WorldModel00</a:t>
            </a:r>
            <a:r>
              <a:rPr lang="en-US" sz="1200" dirty="0" smtClean="0">
                <a:latin typeface="Courier New" pitchFamily="49" charset="0"/>
                <a:cs typeface="Courier New" pitchFamily="49" charset="0"/>
              </a:rPr>
              <a:t>.GetVisible();</a:t>
            </a:r>
            <a:endParaRPr lang="en-US" sz="1200" dirty="0">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Document 3"/>
          <p:cNvSpPr/>
          <p:nvPr/>
        </p:nvSpPr>
        <p:spPr>
          <a:xfrm>
            <a:off x="457200" y="2438400"/>
            <a:ext cx="6324600" cy="1600200"/>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smtClean="0">
                <a:solidFill>
                  <a:schemeClr val="tx2">
                    <a:lumMod val="75000"/>
                  </a:schemeClr>
                </a:solidFill>
                <a:latin typeface="Courier New" pitchFamily="49" charset="0"/>
                <a:cs typeface="Courier New" pitchFamily="49" charset="0"/>
              </a:rPr>
              <a:t>string</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s</a:t>
            </a:r>
            <a:r>
              <a:rPr lang="en-US" sz="1200" dirty="0" smtClean="0">
                <a:latin typeface="Courier New" pitchFamily="49" charset="0"/>
                <a:cs typeface="Courier New" pitchFamily="49" charset="0"/>
              </a:rPr>
              <a:t> = </a:t>
            </a:r>
            <a:r>
              <a:rPr lang="en-US" sz="1200" dirty="0" smtClean="0">
                <a:solidFill>
                  <a:schemeClr val="accent2">
                    <a:lumMod val="50000"/>
                  </a:schemeClr>
                </a:solidFill>
                <a:latin typeface="Courier New" pitchFamily="49" charset="0"/>
                <a:cs typeface="Courier New" pitchFamily="49" charset="0"/>
              </a:rPr>
              <a:t>“Hello”</a:t>
            </a:r>
            <a:r>
              <a:rPr lang="en-US" sz="1200" dirty="0" smtClean="0">
                <a:latin typeface="Courier New" pitchFamily="49" charset="0"/>
                <a:cs typeface="Courier New" pitchFamily="49" charset="0"/>
              </a:rPr>
              <a:t>;</a:t>
            </a:r>
          </a:p>
          <a:p>
            <a:r>
              <a:rPr lang="en-US" sz="1200" dirty="0" smtClean="0">
                <a:solidFill>
                  <a:schemeClr val="tx2">
                    <a:lumMod val="75000"/>
                  </a:schemeClr>
                </a:solidFill>
                <a:latin typeface="Courier New" pitchFamily="49" charset="0"/>
                <a:cs typeface="Courier New" pitchFamily="49" charset="0"/>
              </a:rPr>
              <a:t>String</a:t>
            </a:r>
            <a:r>
              <a:rPr lang="en-US" sz="1200" dirty="0" smtClean="0">
                <a:latin typeface="Courier New" pitchFamily="49" charset="0"/>
                <a:cs typeface="Courier New" pitchFamily="49" charset="0"/>
              </a:rPr>
              <a:t> someOtherString = </a:t>
            </a:r>
            <a:r>
              <a:rPr lang="en-US" sz="1200" dirty="0" smtClean="0">
                <a:solidFill>
                  <a:schemeClr val="bg1">
                    <a:lumMod val="50000"/>
                  </a:schemeClr>
                </a:solidFill>
                <a:latin typeface="Courier New" pitchFamily="49" charset="0"/>
                <a:cs typeface="Courier New" pitchFamily="49" charset="0"/>
              </a:rPr>
              <a:t>WorldModel00</a:t>
            </a:r>
            <a:r>
              <a:rPr lang="en-US" sz="1200" dirty="0" smtClean="0">
                <a:latin typeface="Courier New" pitchFamily="49" charset="0"/>
                <a:cs typeface="Courier New" pitchFamily="49" charset="0"/>
              </a:rPr>
              <a:t>.GetName();</a:t>
            </a:r>
            <a:endParaRPr lang="en-US" sz="1200" dirty="0">
              <a:latin typeface="Courier New" pitchFamily="49" charset="0"/>
              <a:cs typeface="Courier New" pitchFamily="49" charset="0"/>
            </a:endParaRPr>
          </a:p>
        </p:txBody>
      </p:sp>
      <p:sp>
        <p:nvSpPr>
          <p:cNvPr id="8" name="Title 1"/>
          <p:cNvSpPr txBox="1">
            <a:spLocks/>
          </p:cNvSpPr>
          <p:nvPr/>
        </p:nvSpPr>
        <p:spPr>
          <a:xfrm>
            <a:off x="533400" y="427038"/>
            <a:ext cx="3733800" cy="1782762"/>
          </a:xfrm>
          <a:prstGeom prst="rect">
            <a:avLst/>
          </a:prstGeom>
        </p:spPr>
        <p:txBody>
          <a:bodyPr vert="horz" lIns="91440" tIns="45720" rIns="91440" bIns="45720" rtlCol="0" anchor="t"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b="1" dirty="0" smtClean="0">
                <a:latin typeface="+mj-lt"/>
                <a:ea typeface="+mj-ea"/>
                <a:cs typeface="+mj-cs"/>
              </a:rPr>
              <a:t>string</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pPr>
            <a:r>
              <a:rPr lang="en-US" sz="1600" dirty="0" smtClean="0"/>
              <a:t>Any string value in quotes ( “hi”, “bye”) </a:t>
            </a:r>
          </a:p>
          <a:p>
            <a:pPr lvl="0">
              <a:spcBef>
                <a:spcPct val="0"/>
              </a:spcBef>
            </a:pP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a:p>
            <a:pPr lvl="0">
              <a:spcBef>
                <a:spcPct val="0"/>
              </a:spcBef>
            </a:pPr>
            <a:r>
              <a:rPr lang="en-US" sz="1600" dirty="0" smtClean="0">
                <a:latin typeface="+mj-lt"/>
                <a:ea typeface="+mj-ea"/>
                <a:cs typeface="+mj-cs"/>
              </a:rPr>
              <a:t>Good for printing values to console.</a:t>
            </a: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33400" y="381000"/>
            <a:ext cx="8229600" cy="3581400"/>
          </a:xfrm>
          <a:prstGeom prst="rect">
            <a:avLst/>
          </a:prstGeom>
        </p:spPr>
        <p:txBody>
          <a:bodyPr vert="horz" lIns="91440" tIns="45720" rIns="91440" bIns="45720" rtlCol="0" anchor="t" anchorCtr="0">
            <a:normAutofit/>
          </a:bodyPr>
          <a:lstStyle/>
          <a:p>
            <a:pPr lvl="0">
              <a:spcBef>
                <a:spcPct val="0"/>
              </a:spcBef>
            </a:pPr>
            <a:r>
              <a:rPr lang="en-US" sz="1600" dirty="0" smtClean="0"/>
              <a:t>&lt;object type&gt; </a:t>
            </a: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r>
              <a:rPr kumimoji="0" lang="en-US" sz="1600" b="0" i="0" u="none" strike="noStrike" kern="1200" cap="none" spc="0" normalizeH="0" baseline="0" noProof="0" dirty="0" smtClean="0">
                <a:ln>
                  <a:noFill/>
                </a:ln>
                <a:solidFill>
                  <a:schemeClr val="tx1"/>
                </a:solidFill>
                <a:effectLst/>
                <a:uLnTx/>
                <a:uFillTx/>
                <a:latin typeface="+mj-lt"/>
                <a:ea typeface="+mj-ea"/>
                <a:cs typeface="+mj-cs"/>
              </a:rPr>
              <a:t>	</a:t>
            </a:r>
          </a:p>
          <a:p>
            <a:pPr>
              <a:spcBef>
                <a:spcPct val="0"/>
              </a:spcBef>
            </a:pPr>
            <a:r>
              <a:rPr lang="en-US" sz="1600" dirty="0" smtClean="0"/>
              <a:t>Any object class type exposed by the game code is automatically added to the scripting system as a valid type.</a:t>
            </a:r>
          </a:p>
          <a:p>
            <a:pPr>
              <a:spcBef>
                <a:spcPct val="0"/>
              </a:spcBef>
            </a:pPr>
            <a:endParaRPr lang="en-US" sz="1600" dirty="0" smtClean="0"/>
          </a:p>
          <a:p>
            <a:pPr>
              <a:spcBef>
                <a:spcPct val="0"/>
              </a:spcBef>
            </a:pPr>
            <a:r>
              <a:rPr lang="en-US" sz="1600" dirty="0" smtClean="0"/>
              <a:t>Examples: </a:t>
            </a:r>
          </a:p>
          <a:p>
            <a:pPr>
              <a:spcBef>
                <a:spcPct val="0"/>
              </a:spcBef>
            </a:pPr>
            <a:endParaRPr lang="en-US" sz="1600" dirty="0" smtClean="0"/>
          </a:p>
          <a:p>
            <a:pPr>
              <a:spcBef>
                <a:spcPct val="0"/>
              </a:spcBef>
            </a:pPr>
            <a:endParaRPr lang="en-US" sz="1600" dirty="0" smtClean="0"/>
          </a:p>
          <a:p>
            <a:pPr lvl="0">
              <a:spcBef>
                <a:spcPct val="0"/>
              </a:spcBef>
            </a:pPr>
            <a:r>
              <a:rPr kumimoji="0" lang="en-US" sz="1600" b="0" i="0" u="none" strike="noStrike" kern="1200" cap="none" spc="0" normalizeH="0" baseline="0" noProof="0" dirty="0" smtClean="0">
                <a:ln>
                  <a:noFill/>
                </a:ln>
                <a:solidFill>
                  <a:schemeClr val="tx1"/>
                </a:solidFill>
                <a:effectLst/>
                <a:uLnTx/>
                <a:uFillTx/>
                <a:latin typeface="+mj-lt"/>
                <a:ea typeface="+mj-ea"/>
                <a:cs typeface="+mj-cs"/>
              </a:rPr>
              <a:t/>
            </a:r>
            <a:br>
              <a:rPr kumimoji="0" lang="en-US" sz="1600" b="0" i="0" u="none" strike="noStrike" kern="1200" cap="none" spc="0" normalizeH="0" baseline="0" noProof="0" dirty="0" smtClean="0">
                <a:ln>
                  <a:noFill/>
                </a:ln>
                <a:solidFill>
                  <a:schemeClr val="tx1"/>
                </a:solidFill>
                <a:effectLst/>
                <a:uLnTx/>
                <a:uFillTx/>
                <a:latin typeface="+mj-lt"/>
                <a:ea typeface="+mj-ea"/>
                <a:cs typeface="+mj-cs"/>
              </a:rPr>
            </a:br>
            <a:endParaRPr kumimoji="0" lang="en-US" sz="1600" b="0"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4" name="Table 3"/>
          <p:cNvGraphicFramePr>
            <a:graphicFrameLocks noGrp="1"/>
          </p:cNvGraphicFramePr>
          <p:nvPr/>
        </p:nvGraphicFramePr>
        <p:xfrm>
          <a:off x="685800" y="2057400"/>
          <a:ext cx="7467600" cy="1112520"/>
        </p:xfrm>
        <a:graphic>
          <a:graphicData uri="http://schemas.openxmlformats.org/drawingml/2006/table">
            <a:tbl>
              <a:tblPr firstRow="1" bandRow="1">
                <a:tableStyleId>{2D5ABB26-0587-4C30-8999-92F81FD0307C}</a:tableStyleId>
              </a:tblPr>
              <a:tblGrid>
                <a:gridCol w="1866900"/>
                <a:gridCol w="1866900"/>
                <a:gridCol w="1866900"/>
                <a:gridCol w="1866900"/>
              </a:tblGrid>
              <a:tr h="370840">
                <a:tc>
                  <a:txBody>
                    <a:bodyPr/>
                    <a:lstStyle/>
                    <a:p>
                      <a:r>
                        <a:rPr lang="en-US" dirty="0" smtClean="0"/>
                        <a:t>WorldModel</a:t>
                      </a:r>
                      <a:endParaRPr lang="en-US" dirty="0"/>
                    </a:p>
                  </a:txBody>
                  <a:tcPr/>
                </a:tc>
                <a:tc>
                  <a:txBody>
                    <a:bodyPr/>
                    <a:lstStyle/>
                    <a:p>
                      <a:r>
                        <a:rPr lang="en-US" dirty="0" smtClean="0"/>
                        <a:t>CAI</a:t>
                      </a:r>
                      <a:endParaRPr lang="en-US" dirty="0"/>
                    </a:p>
                  </a:txBody>
                  <a:tcPr/>
                </a:tc>
                <a:tc>
                  <a:txBody>
                    <a:bodyPr/>
                    <a:lstStyle/>
                    <a:p>
                      <a:r>
                        <a:rPr lang="en-US" sz="1800" kern="1200" dirty="0" smtClean="0">
                          <a:solidFill>
                            <a:schemeClr val="tx1"/>
                          </a:solidFill>
                          <a:latin typeface="+mn-lt"/>
                          <a:ea typeface="+mn-ea"/>
                          <a:cs typeface="+mn-cs"/>
                        </a:rPr>
                        <a:t>KeyFramer</a:t>
                      </a:r>
                      <a:endParaRPr lang="en-US" dirty="0"/>
                    </a:p>
                  </a:txBody>
                  <a:tcPr/>
                </a:tc>
                <a:tc>
                  <a:txBody>
                    <a:bodyPr/>
                    <a:lstStyle/>
                    <a:p>
                      <a:r>
                        <a:rPr lang="en-US" sz="1800" kern="1200" dirty="0" smtClean="0">
                          <a:solidFill>
                            <a:schemeClr val="tx1"/>
                          </a:solidFill>
                          <a:latin typeface="+mn-lt"/>
                          <a:ea typeface="+mn-ea"/>
                          <a:cs typeface="+mn-cs"/>
                        </a:rPr>
                        <a:t>Quest</a:t>
                      </a:r>
                      <a:endParaRPr lang="en-US" dirty="0"/>
                    </a:p>
                  </a:txBody>
                  <a:tcPr/>
                </a:tc>
              </a:tr>
              <a:tr h="370840">
                <a:tc>
                  <a:txBody>
                    <a:bodyPr/>
                    <a:lstStyle/>
                    <a:p>
                      <a:r>
                        <a:rPr lang="en-US" sz="1800" kern="1200" dirty="0" smtClean="0">
                          <a:solidFill>
                            <a:schemeClr val="tx1"/>
                          </a:solidFill>
                          <a:latin typeface="+mn-lt"/>
                          <a:ea typeface="+mn-ea"/>
                          <a:cs typeface="+mn-cs"/>
                        </a:rPr>
                        <a:t>LookAtTrigger</a:t>
                      </a:r>
                      <a:endParaRPr lang="en-US" dirty="0"/>
                    </a:p>
                  </a:txBody>
                  <a:tcPr/>
                </a:tc>
                <a:tc>
                  <a:txBody>
                    <a:bodyPr/>
                    <a:lstStyle/>
                    <a:p>
                      <a:r>
                        <a:rPr lang="en-US" sz="1800" kern="1200" dirty="0" smtClean="0">
                          <a:solidFill>
                            <a:schemeClr val="tx1"/>
                          </a:solidFill>
                          <a:latin typeface="+mn-lt"/>
                          <a:ea typeface="+mn-ea"/>
                          <a:cs typeface="+mn-cs"/>
                        </a:rPr>
                        <a:t>AIRegion</a:t>
                      </a:r>
                      <a:endParaRPr lang="en-US" dirty="0"/>
                    </a:p>
                  </a:txBody>
                  <a:tcPr/>
                </a:tc>
                <a:tc>
                  <a:txBody>
                    <a:bodyPr/>
                    <a:lstStyle/>
                    <a:p>
                      <a:r>
                        <a:rPr lang="en-US" sz="1800" kern="1200" dirty="0" smtClean="0">
                          <a:solidFill>
                            <a:schemeClr val="tx1"/>
                          </a:solidFill>
                          <a:latin typeface="+mn-lt"/>
                          <a:ea typeface="+mn-ea"/>
                          <a:cs typeface="+mn-cs"/>
                        </a:rPr>
                        <a:t>Fog</a:t>
                      </a:r>
                      <a:endParaRPr lang="en-US" dirty="0"/>
                    </a:p>
                  </a:txBody>
                  <a:tcPr/>
                </a:tc>
                <a:tc>
                  <a:txBody>
                    <a:bodyPr/>
                    <a:lstStyle/>
                    <a:p>
                      <a:r>
                        <a:rPr lang="en-US" sz="1800" kern="1200" dirty="0" smtClean="0">
                          <a:solidFill>
                            <a:schemeClr val="tx1"/>
                          </a:solidFill>
                          <a:latin typeface="+mn-lt"/>
                          <a:ea typeface="+mn-ea"/>
                          <a:cs typeface="+mn-cs"/>
                        </a:rPr>
                        <a:t>Door</a:t>
                      </a:r>
                      <a:endParaRPr lang="en-US" dirty="0"/>
                    </a:p>
                  </a:txBody>
                  <a:tcPr/>
                </a:tc>
              </a:tr>
              <a:tr h="370840">
                <a:tc>
                  <a:txBody>
                    <a:bodyPr/>
                    <a:lstStyle/>
                    <a:p>
                      <a:r>
                        <a:rPr lang="en-US" sz="1600" kern="1200" dirty="0" smtClean="0">
                          <a:solidFill>
                            <a:schemeClr val="tx1"/>
                          </a:solidFill>
                          <a:latin typeface="+mn-lt"/>
                          <a:ea typeface="+mn-ea"/>
                          <a:cs typeface="+mn-cs"/>
                        </a:rPr>
                        <a:t>TriggerSpatialDims</a:t>
                      </a:r>
                      <a:endParaRPr lang="en-US" sz="1600" dirty="0"/>
                    </a:p>
                  </a:txBody>
                  <a:tcPr/>
                </a:tc>
                <a:tc>
                  <a:txBody>
                    <a:bodyPr/>
                    <a:lstStyle/>
                    <a:p>
                      <a:r>
                        <a:rPr lang="en-US" sz="1800" kern="1200" dirty="0" smtClean="0">
                          <a:solidFill>
                            <a:schemeClr val="tx1"/>
                          </a:solidFill>
                          <a:latin typeface="+mn-lt"/>
                          <a:ea typeface="+mn-ea"/>
                          <a:cs typeface="+mn-cs"/>
                        </a:rPr>
                        <a:t>AISpawner</a:t>
                      </a:r>
                      <a:endParaRPr lang="en-US" dirty="0"/>
                    </a:p>
                  </a:txBody>
                  <a:tcPr/>
                </a:tc>
                <a:tc>
                  <a:txBody>
                    <a:bodyPr/>
                    <a:lstStyle/>
                    <a:p>
                      <a:r>
                        <a:rPr lang="en-US" sz="1800" kern="1200" dirty="0" smtClean="0">
                          <a:solidFill>
                            <a:schemeClr val="tx1"/>
                          </a:solidFill>
                          <a:latin typeface="+mn-lt"/>
                          <a:ea typeface="+mn-ea"/>
                          <a:cs typeface="+mn-cs"/>
                        </a:rPr>
                        <a:t>Camera</a:t>
                      </a:r>
                      <a:endParaRPr lang="en-US" dirty="0"/>
                    </a:p>
                  </a:txBody>
                  <a:tcPr/>
                </a:tc>
                <a:tc>
                  <a:txBody>
                    <a:bodyPr/>
                    <a:lstStyle/>
                    <a:p>
                      <a:r>
                        <a:rPr lang="en-US" sz="1800" kern="1200" dirty="0" smtClean="0">
                          <a:solidFill>
                            <a:schemeClr val="tx1"/>
                          </a:solidFill>
                          <a:latin typeface="+mn-lt"/>
                          <a:ea typeface="+mn-ea"/>
                          <a:cs typeface="+mn-cs"/>
                        </a:rPr>
                        <a:t>CharacterProp</a:t>
                      </a:r>
                      <a:endParaRPr lang="en-US" dirty="0"/>
                    </a:p>
                  </a:txBody>
                  <a:tcPr/>
                </a:tc>
              </a:tr>
            </a:tbl>
          </a:graphicData>
        </a:graphic>
      </p:graphicFrame>
      <p:sp>
        <p:nvSpPr>
          <p:cNvPr id="7" name="TextBox 6"/>
          <p:cNvSpPr txBox="1"/>
          <p:nvPr/>
        </p:nvSpPr>
        <p:spPr>
          <a:xfrm>
            <a:off x="609600" y="3745468"/>
            <a:ext cx="8001000" cy="369332"/>
          </a:xfrm>
          <a:prstGeom prst="rect">
            <a:avLst/>
          </a:prstGeom>
          <a:noFill/>
        </p:spPr>
        <p:txBody>
          <a:bodyPr wrap="square" rtlCol="0">
            <a:spAutoFit/>
          </a:bodyPr>
          <a:lstStyle/>
          <a:p>
            <a:pPr algn="ctr"/>
            <a:r>
              <a:rPr lang="en-US" dirty="0" smtClean="0"/>
              <a:t>And many, many more!!!!</a:t>
            </a:r>
            <a:endParaRPr lang="en-US" dirty="0"/>
          </a:p>
        </p:txBody>
      </p:sp>
      <p:sp>
        <p:nvSpPr>
          <p:cNvPr id="8" name="TextBox 7"/>
          <p:cNvSpPr txBox="1"/>
          <p:nvPr/>
        </p:nvSpPr>
        <p:spPr>
          <a:xfrm>
            <a:off x="762000" y="5257800"/>
            <a:ext cx="7620000" cy="369332"/>
          </a:xfrm>
          <a:prstGeom prst="rect">
            <a:avLst/>
          </a:prstGeom>
          <a:solidFill>
            <a:schemeClr val="accent2"/>
          </a:solidFill>
          <a:ln>
            <a:solidFill>
              <a:schemeClr val="accent2">
                <a:lumMod val="75000"/>
              </a:schemeClr>
            </a:solidFill>
          </a:ln>
          <a:effectLst>
            <a:outerShdw blurRad="152400" dist="317500" dir="5400000" sx="90000" sy="-19000" rotWithShape="0">
              <a:prstClr val="black">
                <a:alpha val="15000"/>
              </a:prstClr>
            </a:outerShdw>
          </a:effectLst>
        </p:spPr>
        <p:txBody>
          <a:bodyPr wrap="square" rtlCol="0">
            <a:spAutoFit/>
          </a:bodyPr>
          <a:lstStyle/>
          <a:p>
            <a:r>
              <a:rPr lang="en-US" dirty="0" smtClean="0">
                <a:solidFill>
                  <a:schemeClr val="bg1"/>
                </a:solidFill>
              </a:rPr>
              <a:t>For a full list of object types, check out ScriptEdit class browser.</a:t>
            </a:r>
            <a:endParaRPr lang="en-US" dirty="0">
              <a:solidFill>
                <a:schemeClr val="bg1"/>
              </a:solidFill>
            </a:endParaRPr>
          </a:p>
        </p:txBody>
      </p:sp>
      <p:pic>
        <p:nvPicPr>
          <p:cNvPr id="9" name="Picture 8" descr="class-browser.jpg"/>
          <p:cNvPicPr>
            <a:picLocks noChangeAspect="1"/>
          </p:cNvPicPr>
          <p:nvPr/>
        </p:nvPicPr>
        <p:blipFill>
          <a:blip r:embed="rId2" cstate="print"/>
          <a:stretch>
            <a:fillRect/>
          </a:stretch>
        </p:blipFill>
        <p:spPr>
          <a:xfrm>
            <a:off x="2895600" y="304800"/>
            <a:ext cx="3608381" cy="86939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Features</a:t>
            </a:r>
          </a:p>
          <a:p>
            <a:r>
              <a:rPr lang="en-US" dirty="0" smtClean="0"/>
              <a:t>Tools</a:t>
            </a:r>
          </a:p>
          <a:p>
            <a:r>
              <a:rPr lang="en-US" dirty="0" smtClean="0"/>
              <a:t>Syntax</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a:t>
            </a:r>
            <a:endParaRPr lang="en-US" dirty="0"/>
          </a:p>
        </p:txBody>
      </p:sp>
      <p:sp>
        <p:nvSpPr>
          <p:cNvPr id="3" name="Content Placeholder 2"/>
          <p:cNvSpPr>
            <a:spLocks noGrp="1"/>
          </p:cNvSpPr>
          <p:nvPr>
            <p:ph idx="1"/>
          </p:nvPr>
        </p:nvSpPr>
        <p:spPr>
          <a:xfrm>
            <a:off x="457200" y="1600201"/>
            <a:ext cx="8229600" cy="1523999"/>
          </a:xfrm>
        </p:spPr>
        <p:txBody>
          <a:bodyPr>
            <a:normAutofit/>
          </a:bodyPr>
          <a:lstStyle/>
          <a:p>
            <a:r>
              <a:rPr lang="en-US" sz="2400" dirty="0" smtClean="0"/>
              <a:t>Functions can be though of as reusable code blocks.  It’s a mechanism for organizing your scripts.</a:t>
            </a:r>
          </a:p>
          <a:p>
            <a:r>
              <a:rPr lang="en-US" sz="2400" dirty="0" smtClean="0"/>
              <a:t>You can write your own functions via the ScriptObjects.</a:t>
            </a:r>
          </a:p>
          <a:p>
            <a:endParaRPr lang="en-US" sz="2400" dirty="0" smtClean="0"/>
          </a:p>
          <a:p>
            <a:endParaRPr lang="en-US" sz="2400" dirty="0"/>
          </a:p>
        </p:txBody>
      </p:sp>
      <p:sp>
        <p:nvSpPr>
          <p:cNvPr id="6" name="Flowchart: Document 5"/>
          <p:cNvSpPr/>
          <p:nvPr/>
        </p:nvSpPr>
        <p:spPr>
          <a:xfrm>
            <a:off x="4114800" y="3505200"/>
            <a:ext cx="4648200" cy="2667000"/>
          </a:xfrm>
          <a:prstGeom prst="flowChartDocument">
            <a:avLst/>
          </a:prstGeom>
          <a:ln cmpd="sng">
            <a:solidFill>
              <a:schemeClr val="dk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smtClean="0">
                <a:solidFill>
                  <a:schemeClr val="accent3">
                    <a:lumMod val="50000"/>
                  </a:schemeClr>
                </a:solidFill>
                <a:latin typeface="Courier New" pitchFamily="49" charset="0"/>
                <a:cs typeface="Courier New" pitchFamily="49" charset="0"/>
              </a:rPr>
              <a:t>// my first script function</a:t>
            </a:r>
          </a:p>
          <a:p>
            <a:r>
              <a:rPr lang="en-US" sz="1200" dirty="0" smtClean="0">
                <a:solidFill>
                  <a:schemeClr val="tx2">
                    <a:lumMod val="75000"/>
                  </a:schemeClr>
                </a:solidFill>
                <a:latin typeface="Courier New" pitchFamily="49" charset="0"/>
                <a:cs typeface="Courier New" pitchFamily="49" charset="0"/>
              </a:rPr>
              <a:t>function</a:t>
            </a:r>
            <a:r>
              <a:rPr lang="en-US" sz="1200" baseline="0" dirty="0" smtClean="0">
                <a:solidFill>
                  <a:schemeClr val="tx1"/>
                </a:solidFill>
                <a:latin typeface="Courier New" pitchFamily="49" charset="0"/>
                <a:cs typeface="Courier New" pitchFamily="49" charset="0"/>
              </a:rPr>
              <a:t> </a:t>
            </a:r>
            <a:r>
              <a:rPr lang="en-US" sz="1200" baseline="0" dirty="0" smtClean="0">
                <a:solidFill>
                  <a:schemeClr val="tx2">
                    <a:lumMod val="75000"/>
                  </a:schemeClr>
                </a:solidFill>
                <a:latin typeface="Courier New" pitchFamily="49" charset="0"/>
                <a:cs typeface="Courier New" pitchFamily="49" charset="0"/>
              </a:rPr>
              <a:t>void</a:t>
            </a:r>
            <a:r>
              <a:rPr lang="en-US" sz="1200" baseline="0" dirty="0" smtClean="0">
                <a:solidFill>
                  <a:schemeClr val="tx1"/>
                </a:solidFill>
                <a:latin typeface="Courier New" pitchFamily="49" charset="0"/>
                <a:cs typeface="Courier New" pitchFamily="49" charset="0"/>
              </a:rPr>
              <a:t> </a:t>
            </a:r>
            <a:r>
              <a:rPr lang="en-US" sz="1200" baseline="0" dirty="0" err="1" smtClean="0">
                <a:solidFill>
                  <a:schemeClr val="tx1"/>
                </a:solidFill>
                <a:latin typeface="Courier New" pitchFamily="49" charset="0"/>
                <a:cs typeface="Courier New" pitchFamily="49" charset="0"/>
              </a:rPr>
              <a:t>SpawnMyAI</a:t>
            </a:r>
            <a:r>
              <a:rPr lang="en-US" sz="1200" baseline="0" dirty="0" smtClean="0">
                <a:solidFill>
                  <a:schemeClr val="tx1"/>
                </a:solidFill>
                <a:latin typeface="Courier New" pitchFamily="49" charset="0"/>
                <a:cs typeface="Courier New" pitchFamily="49" charset="0"/>
              </a:rPr>
              <a:t>( </a:t>
            </a:r>
            <a:r>
              <a:rPr lang="en-US" sz="1200" baseline="0" dirty="0" err="1" smtClean="0">
                <a:solidFill>
                  <a:schemeClr val="tx2">
                    <a:lumMod val="75000"/>
                  </a:schemeClr>
                </a:solidFill>
                <a:latin typeface="Courier New" pitchFamily="49" charset="0"/>
                <a:cs typeface="Courier New" pitchFamily="49" charset="0"/>
              </a:rPr>
              <a:t>int</a:t>
            </a:r>
            <a:r>
              <a:rPr lang="en-US" sz="1200" baseline="0" dirty="0" smtClean="0">
                <a:solidFill>
                  <a:schemeClr val="tx1"/>
                </a:solidFill>
                <a:latin typeface="Courier New" pitchFamily="49" charset="0"/>
                <a:cs typeface="Courier New" pitchFamily="49" charset="0"/>
              </a:rPr>
              <a:t> Num )</a:t>
            </a:r>
          </a:p>
          <a:p>
            <a:r>
              <a:rPr lang="en-US" sz="1200" dirty="0" smtClean="0">
                <a:solidFill>
                  <a:schemeClr val="tx1"/>
                </a:solidFill>
                <a:latin typeface="Courier New" pitchFamily="49" charset="0"/>
                <a:cs typeface="Courier New" pitchFamily="49" charset="0"/>
              </a:rPr>
              <a:t>	</a:t>
            </a:r>
            <a:r>
              <a:rPr lang="en-US" sz="1200" dirty="0" err="1" smtClean="0">
                <a:solidFill>
                  <a:schemeClr val="bg1">
                    <a:lumMod val="50000"/>
                  </a:schemeClr>
                </a:solidFill>
                <a:latin typeface="Courier New" pitchFamily="49" charset="0"/>
                <a:cs typeface="Courier New" pitchFamily="49" charset="0"/>
              </a:rPr>
              <a:t>AISpawner</a:t>
            </a:r>
            <a:r>
              <a:rPr lang="en-US" sz="1200" dirty="0" err="1" smtClean="0">
                <a:solidFill>
                  <a:schemeClr val="tx1"/>
                </a:solidFill>
                <a:latin typeface="Courier New" pitchFamily="49" charset="0"/>
                <a:cs typeface="Courier New" pitchFamily="49" charset="0"/>
              </a:rPr>
              <a:t>.SpawnTemplate</a:t>
            </a:r>
            <a:r>
              <a:rPr lang="en-US" sz="1200" dirty="0" smtClean="0">
                <a:solidFill>
                  <a:schemeClr val="tx1"/>
                </a:solidFill>
                <a:latin typeface="Courier New" pitchFamily="49" charset="0"/>
                <a:cs typeface="Courier New" pitchFamily="49" charset="0"/>
              </a:rPr>
              <a:t>( </a:t>
            </a:r>
            <a:r>
              <a:rPr lang="en-US" sz="1200" dirty="0" smtClean="0">
                <a:solidFill>
                  <a:schemeClr val="accent2">
                    <a:lumMod val="50000"/>
                  </a:schemeClr>
                </a:solidFill>
                <a:latin typeface="Courier New" pitchFamily="49" charset="0"/>
                <a:cs typeface="Courier New" pitchFamily="49" charset="0"/>
              </a:rPr>
              <a:t>“</a:t>
            </a:r>
            <a:r>
              <a:rPr lang="en-US" sz="1200" dirty="0" err="1" smtClean="0">
                <a:solidFill>
                  <a:schemeClr val="accent2">
                    <a:lumMod val="50000"/>
                  </a:schemeClr>
                </a:solidFill>
                <a:latin typeface="Courier New" pitchFamily="49" charset="0"/>
                <a:cs typeface="Courier New" pitchFamily="49" charset="0"/>
              </a:rPr>
              <a:t>MyAI</a:t>
            </a:r>
            <a:r>
              <a:rPr lang="en-US" sz="1200" dirty="0" smtClean="0">
                <a:solidFill>
                  <a:schemeClr val="accent2">
                    <a:lumMod val="50000"/>
                  </a:schemeClr>
                </a:solidFill>
                <a:latin typeface="Courier New" pitchFamily="49" charset="0"/>
                <a:cs typeface="Courier New" pitchFamily="49" charset="0"/>
              </a:rPr>
              <a:t>”</a:t>
            </a:r>
            <a:r>
              <a:rPr lang="en-US" sz="1200" dirty="0" smtClean="0">
                <a:solidFill>
                  <a:schemeClr val="tx1"/>
                </a:solidFill>
                <a:latin typeface="Courier New" pitchFamily="49" charset="0"/>
                <a:cs typeface="Courier New" pitchFamily="49" charset="0"/>
              </a:rPr>
              <a:t>, Num);</a:t>
            </a:r>
            <a:endParaRPr lang="en-US" sz="1200" baseline="0" dirty="0" smtClean="0">
              <a:solidFill>
                <a:schemeClr val="tx1"/>
              </a:solidFill>
              <a:latin typeface="Courier New" pitchFamily="49" charset="0"/>
              <a:cs typeface="Courier New" pitchFamily="49" charset="0"/>
            </a:endParaRPr>
          </a:p>
          <a:p>
            <a:r>
              <a:rPr lang="en-US" sz="1200" baseline="0" dirty="0" smtClean="0">
                <a:solidFill>
                  <a:schemeClr val="tx2">
                    <a:lumMod val="75000"/>
                  </a:schemeClr>
                </a:solidFill>
                <a:latin typeface="Courier New" pitchFamily="49" charset="0"/>
                <a:cs typeface="Courier New" pitchFamily="49" charset="0"/>
              </a:rPr>
              <a:t>endfunction</a:t>
            </a:r>
            <a:r>
              <a:rPr lang="en-US" sz="1200" baseline="0" dirty="0" smtClean="0">
                <a:solidFill>
                  <a:schemeClr val="tx1"/>
                </a:solidFill>
                <a:latin typeface="Courier New" pitchFamily="49" charset="0"/>
                <a:cs typeface="Courier New" pitchFamily="49" charset="0"/>
              </a:rPr>
              <a:t>;</a:t>
            </a:r>
          </a:p>
          <a:p>
            <a:endParaRPr lang="en-US" sz="1200" dirty="0" smtClean="0">
              <a:solidFill>
                <a:schemeClr val="tx1"/>
              </a:solidFill>
              <a:latin typeface="Courier New" pitchFamily="49" charset="0"/>
              <a:cs typeface="Courier New" pitchFamily="49" charset="0"/>
            </a:endParaRPr>
          </a:p>
          <a:p>
            <a:r>
              <a:rPr lang="en-US" sz="1200" dirty="0" smtClean="0">
                <a:solidFill>
                  <a:schemeClr val="accent3">
                    <a:lumMod val="50000"/>
                  </a:schemeClr>
                </a:solidFill>
                <a:latin typeface="Courier New" pitchFamily="49" charset="0"/>
                <a:cs typeface="Courier New" pitchFamily="49" charset="0"/>
              </a:rPr>
              <a:t>// using the function, spawn 4 AIs</a:t>
            </a:r>
          </a:p>
          <a:p>
            <a:r>
              <a:rPr lang="en-US" sz="1200" dirty="0" err="1" smtClean="0">
                <a:latin typeface="Courier New" pitchFamily="49" charset="0"/>
                <a:cs typeface="Courier New" pitchFamily="49" charset="0"/>
              </a:rPr>
              <a:t>SpawnMyAI</a:t>
            </a:r>
            <a:r>
              <a:rPr lang="en-US" sz="1200" dirty="0" smtClean="0">
                <a:latin typeface="Courier New" pitchFamily="49" charset="0"/>
                <a:cs typeface="Courier New" pitchFamily="49" charset="0"/>
              </a:rPr>
              <a:t>( 1 );</a:t>
            </a:r>
          </a:p>
          <a:p>
            <a:r>
              <a:rPr lang="en-US" sz="1200" dirty="0" err="1" smtClean="0">
                <a:latin typeface="Courier New" pitchFamily="49" charset="0"/>
                <a:cs typeface="Courier New" pitchFamily="49" charset="0"/>
              </a:rPr>
              <a:t>SpawnMyAI</a:t>
            </a:r>
            <a:r>
              <a:rPr lang="en-US" sz="1200" dirty="0" smtClean="0">
                <a:latin typeface="Courier New" pitchFamily="49" charset="0"/>
                <a:cs typeface="Courier New" pitchFamily="49" charset="0"/>
              </a:rPr>
              <a:t>( 2 );</a:t>
            </a:r>
          </a:p>
          <a:p>
            <a:r>
              <a:rPr lang="en-US" sz="1200" dirty="0" err="1" smtClean="0">
                <a:latin typeface="Courier New" pitchFamily="49" charset="0"/>
                <a:cs typeface="Courier New" pitchFamily="49" charset="0"/>
              </a:rPr>
              <a:t>SpawnMyAI</a:t>
            </a:r>
            <a:r>
              <a:rPr lang="en-US" sz="1200" dirty="0" smtClean="0">
                <a:latin typeface="Courier New" pitchFamily="49" charset="0"/>
                <a:cs typeface="Courier New" pitchFamily="49" charset="0"/>
              </a:rPr>
              <a:t>( 3 );</a:t>
            </a:r>
          </a:p>
          <a:p>
            <a:r>
              <a:rPr lang="en-US" sz="1200" dirty="0" err="1" smtClean="0">
                <a:latin typeface="Courier New" pitchFamily="49" charset="0"/>
                <a:cs typeface="Courier New" pitchFamily="49" charset="0"/>
              </a:rPr>
              <a:t>SpawnMyAI</a:t>
            </a:r>
            <a:r>
              <a:rPr lang="en-US" sz="1200" dirty="0" smtClean="0">
                <a:latin typeface="Courier New" pitchFamily="49" charset="0"/>
                <a:cs typeface="Courier New" pitchFamily="49" charset="0"/>
              </a:rPr>
              <a:t>( 4 ); </a:t>
            </a:r>
            <a:endParaRPr lang="en-US" sz="1200" dirty="0">
              <a:latin typeface="Courier New" pitchFamily="49" charset="0"/>
              <a:cs typeface="Courier New" pitchFamily="49" charset="0"/>
            </a:endParaRPr>
          </a:p>
        </p:txBody>
      </p:sp>
      <p:sp>
        <p:nvSpPr>
          <p:cNvPr id="5" name="TextBox 4"/>
          <p:cNvSpPr txBox="1"/>
          <p:nvPr/>
        </p:nvSpPr>
        <p:spPr>
          <a:xfrm>
            <a:off x="457200" y="2953941"/>
            <a:ext cx="3048000" cy="1846659"/>
          </a:xfrm>
          <a:prstGeom prst="rect">
            <a:avLst/>
          </a:prstGeom>
          <a:noFill/>
        </p:spPr>
        <p:txBody>
          <a:bodyPr wrap="square" rtlCol="0">
            <a:spAutoFit/>
          </a:bodyPr>
          <a:lstStyle/>
          <a:p>
            <a:pPr>
              <a:buFont typeface="Arial" pitchFamily="34" charset="0"/>
              <a:buChar char="•"/>
            </a:pPr>
            <a:r>
              <a:rPr lang="en-US" sz="2400" dirty="0" smtClean="0"/>
              <a:t>    You can access any function provided for you by the game engineers.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Objects</a:t>
            </a:r>
            <a:endParaRPr lang="en-US" dirty="0"/>
          </a:p>
        </p:txBody>
      </p:sp>
      <p:sp>
        <p:nvSpPr>
          <p:cNvPr id="3" name="Content Placeholder 2"/>
          <p:cNvSpPr>
            <a:spLocks noGrp="1"/>
          </p:cNvSpPr>
          <p:nvPr>
            <p:ph idx="1"/>
          </p:nvPr>
        </p:nvSpPr>
        <p:spPr/>
        <p:txBody>
          <a:bodyPr>
            <a:normAutofit/>
          </a:bodyPr>
          <a:lstStyle/>
          <a:p>
            <a:r>
              <a:rPr lang="en-US" sz="1800" dirty="0" smtClean="0"/>
              <a:t>Any object in the level automatically becomes a variable and is accessible in any script in that level.</a:t>
            </a:r>
          </a:p>
          <a:p>
            <a:r>
              <a:rPr lang="en-US" sz="1800" dirty="0" smtClean="0"/>
              <a:t>Type of an object variable is based on a class type of that object.</a:t>
            </a:r>
          </a:p>
          <a:p>
            <a:r>
              <a:rPr lang="en-US" sz="1800" dirty="0" smtClean="0"/>
              <a:t>You can use a dot character ( . ) to access built in functionality of an object.</a:t>
            </a:r>
            <a:endParaRPr lang="en-US" sz="1800" dirty="0"/>
          </a:p>
        </p:txBody>
      </p:sp>
      <p:sp>
        <p:nvSpPr>
          <p:cNvPr id="4" name="Flowchart: Document 3"/>
          <p:cNvSpPr/>
          <p:nvPr/>
        </p:nvSpPr>
        <p:spPr>
          <a:xfrm>
            <a:off x="1981200" y="3429000"/>
            <a:ext cx="6324600" cy="2286000"/>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smtClean="0">
                <a:solidFill>
                  <a:schemeClr val="accent3">
                    <a:lumMod val="50000"/>
                  </a:schemeClr>
                </a:solidFill>
                <a:latin typeface="Courier New" pitchFamily="49" charset="0"/>
                <a:cs typeface="Courier New" pitchFamily="49" charset="0"/>
              </a:rPr>
              <a:t>// get name of a world model</a:t>
            </a:r>
          </a:p>
          <a:p>
            <a:r>
              <a:rPr lang="en-US" sz="1200" dirty="0" smtClean="0">
                <a:solidFill>
                  <a:schemeClr val="tx2">
                    <a:lumMod val="75000"/>
                  </a:schemeClr>
                </a:solidFill>
                <a:latin typeface="Courier New" pitchFamily="49" charset="0"/>
                <a:cs typeface="Courier New" pitchFamily="49" charset="0"/>
              </a:rPr>
              <a:t>string</a:t>
            </a:r>
            <a:r>
              <a:rPr lang="en-US" sz="1200" dirty="0" smtClean="0">
                <a:solidFill>
                  <a:schemeClr val="tx1"/>
                </a:solidFill>
                <a:latin typeface="Courier New" pitchFamily="49" charset="0"/>
                <a:cs typeface="Courier New" pitchFamily="49" charset="0"/>
              </a:rPr>
              <a:t> ObjectName = </a:t>
            </a:r>
            <a:r>
              <a:rPr lang="en-US" sz="1200" dirty="0" smtClean="0">
                <a:solidFill>
                  <a:schemeClr val="bg1">
                    <a:lumMod val="50000"/>
                  </a:schemeClr>
                </a:solidFill>
                <a:latin typeface="Courier New" pitchFamily="49" charset="0"/>
                <a:cs typeface="Courier New" pitchFamily="49" charset="0"/>
              </a:rPr>
              <a:t>WorldModel01</a:t>
            </a:r>
            <a:r>
              <a:rPr lang="en-US" sz="1200" dirty="0" smtClean="0">
                <a:solidFill>
                  <a:schemeClr val="tx1"/>
                </a:solidFill>
                <a:latin typeface="Courier New" pitchFamily="49" charset="0"/>
                <a:cs typeface="Courier New" pitchFamily="49" charset="0"/>
              </a:rPr>
              <a:t>.GetName();</a:t>
            </a:r>
          </a:p>
          <a:p>
            <a:endParaRPr lang="en-US" sz="1200" dirty="0" smtClean="0">
              <a:solidFill>
                <a:schemeClr val="tx1"/>
              </a:solidFill>
              <a:latin typeface="Courier New" pitchFamily="49" charset="0"/>
              <a:cs typeface="Courier New" pitchFamily="49" charset="0"/>
            </a:endParaRPr>
          </a:p>
          <a:p>
            <a:r>
              <a:rPr lang="en-US" sz="1200" dirty="0" smtClean="0">
                <a:solidFill>
                  <a:schemeClr val="accent3">
                    <a:lumMod val="50000"/>
                  </a:schemeClr>
                </a:solidFill>
                <a:latin typeface="Courier New" pitchFamily="49" charset="0"/>
                <a:cs typeface="Courier New" pitchFamily="49" charset="0"/>
              </a:rPr>
              <a:t>// spawn new AI in the level</a:t>
            </a:r>
          </a:p>
          <a:p>
            <a:r>
              <a:rPr lang="en-US" sz="1200" dirty="0" smtClean="0">
                <a:solidFill>
                  <a:schemeClr val="bg1">
                    <a:lumMod val="50000"/>
                  </a:schemeClr>
                </a:solidFill>
                <a:latin typeface="Courier New" pitchFamily="49" charset="0"/>
                <a:cs typeface="Courier New" pitchFamily="49" charset="0"/>
              </a:rPr>
              <a:t>AISpawner01</a:t>
            </a:r>
            <a:r>
              <a:rPr lang="en-US" sz="1200" dirty="0" smtClean="0">
                <a:solidFill>
                  <a:schemeClr val="tx1"/>
                </a:solidFill>
                <a:latin typeface="Courier New" pitchFamily="49" charset="0"/>
                <a:cs typeface="Courier New" pitchFamily="49" charset="0"/>
              </a:rPr>
              <a:t>.Spawn();</a:t>
            </a:r>
          </a:p>
          <a:p>
            <a:endParaRPr lang="en-US" sz="12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Operators</a:t>
            </a:r>
            <a:endParaRPr lang="en-US" dirty="0"/>
          </a:p>
        </p:txBody>
      </p:sp>
      <p:sp>
        <p:nvSpPr>
          <p:cNvPr id="3" name="Content Placeholder 2"/>
          <p:cNvSpPr>
            <a:spLocks noGrp="1"/>
          </p:cNvSpPr>
          <p:nvPr>
            <p:ph idx="1"/>
          </p:nvPr>
        </p:nvSpPr>
        <p:spPr/>
        <p:txBody>
          <a:bodyPr/>
          <a:lstStyle/>
          <a:p>
            <a:r>
              <a:rPr lang="en-US" dirty="0" smtClean="0"/>
              <a:t>Operators are used to perform operations between two statements</a:t>
            </a:r>
          </a:p>
          <a:p>
            <a:r>
              <a:rPr lang="en-US" sz="1600" dirty="0" smtClean="0"/>
              <a:t>Examples: </a:t>
            </a:r>
          </a:p>
          <a:p>
            <a:pPr lvl="1"/>
            <a:r>
              <a:rPr lang="en-US" sz="1600" dirty="0" smtClean="0"/>
              <a:t>Addition / Subtraction / Multiplication / Division</a:t>
            </a:r>
          </a:p>
          <a:p>
            <a:pPr lvl="1"/>
            <a:r>
              <a:rPr lang="en-US" sz="1600" dirty="0" smtClean="0"/>
              <a:t>Not operator ( ! )</a:t>
            </a:r>
          </a:p>
          <a:p>
            <a:pPr lvl="1"/>
            <a:r>
              <a:rPr lang="en-US" sz="1600" dirty="0" smtClean="0"/>
              <a:t>and / or</a:t>
            </a:r>
          </a:p>
          <a:p>
            <a:pPr lvl="1"/>
            <a:endParaRPr lang="en-US" sz="1600" dirty="0" smtClean="0"/>
          </a:p>
          <a:p>
            <a:pPr lvl="1"/>
            <a:endParaRPr lang="en-US" dirty="0"/>
          </a:p>
        </p:txBody>
      </p:sp>
      <p:sp>
        <p:nvSpPr>
          <p:cNvPr id="5" name="Flowchart: Document 4"/>
          <p:cNvSpPr/>
          <p:nvPr/>
        </p:nvSpPr>
        <p:spPr>
          <a:xfrm>
            <a:off x="3200400" y="3429000"/>
            <a:ext cx="5105400" cy="3048000"/>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en-US" sz="1200" dirty="0" smtClean="0">
                <a:solidFill>
                  <a:schemeClr val="accent3">
                    <a:lumMod val="50000"/>
                  </a:schemeClr>
                </a:solidFill>
                <a:latin typeface="Courier New" pitchFamily="49" charset="0"/>
                <a:cs typeface="Courier New" pitchFamily="49" charset="0"/>
              </a:rPr>
              <a:t>// int example</a:t>
            </a:r>
          </a:p>
          <a:p>
            <a:r>
              <a:rPr lang="en-US" sz="1200" dirty="0" smtClean="0">
                <a:solidFill>
                  <a:schemeClr val="tx2">
                    <a:lumMod val="75000"/>
                  </a:schemeClr>
                </a:solidFill>
                <a:latin typeface="Courier New" pitchFamily="49" charset="0"/>
                <a:cs typeface="Courier New" pitchFamily="49" charset="0"/>
              </a:rPr>
              <a:t>int</a:t>
            </a:r>
            <a:r>
              <a:rPr lang="en-US" sz="1200" dirty="0" smtClean="0">
                <a:solidFill>
                  <a:schemeClr val="tx1"/>
                </a:solidFill>
                <a:latin typeface="Courier New" pitchFamily="49" charset="0"/>
                <a:cs typeface="Courier New" pitchFamily="49" charset="0"/>
              </a:rPr>
              <a:t> i = 5 + 4 * 2; </a:t>
            </a:r>
            <a:r>
              <a:rPr lang="en-US" sz="1200" dirty="0" smtClean="0">
                <a:solidFill>
                  <a:schemeClr val="accent3">
                    <a:lumMod val="50000"/>
                  </a:schemeClr>
                </a:solidFill>
                <a:latin typeface="Courier New" pitchFamily="49" charset="0"/>
                <a:cs typeface="Courier New" pitchFamily="49" charset="0"/>
              </a:rPr>
              <a:t>// i is 18</a:t>
            </a:r>
          </a:p>
          <a:p>
            <a:endParaRPr lang="en-US" sz="1200" dirty="0" smtClean="0">
              <a:solidFill>
                <a:schemeClr val="tx1"/>
              </a:solidFill>
              <a:latin typeface="Courier New" pitchFamily="49" charset="0"/>
              <a:cs typeface="Courier New" pitchFamily="49" charset="0"/>
            </a:endParaRPr>
          </a:p>
          <a:p>
            <a:r>
              <a:rPr lang="en-US" sz="1200" dirty="0" smtClean="0">
                <a:solidFill>
                  <a:schemeClr val="accent3">
                    <a:lumMod val="50000"/>
                  </a:schemeClr>
                </a:solidFill>
                <a:latin typeface="Courier New" pitchFamily="49" charset="0"/>
                <a:cs typeface="Courier New" pitchFamily="49" charset="0"/>
              </a:rPr>
              <a:t>// float example</a:t>
            </a:r>
          </a:p>
          <a:p>
            <a:r>
              <a:rPr lang="en-US" sz="1200" dirty="0" smtClean="0">
                <a:solidFill>
                  <a:schemeClr val="tx2">
                    <a:lumMod val="75000"/>
                  </a:schemeClr>
                </a:solidFill>
                <a:latin typeface="Courier New" pitchFamily="49" charset="0"/>
                <a:cs typeface="Courier New" pitchFamily="49" charset="0"/>
              </a:rPr>
              <a:t>float</a:t>
            </a:r>
            <a:r>
              <a:rPr lang="en-US" sz="1200" dirty="0" smtClean="0">
                <a:solidFill>
                  <a:schemeClr val="tx1"/>
                </a:solidFill>
                <a:latin typeface="Courier New" pitchFamily="49" charset="0"/>
                <a:cs typeface="Courier New" pitchFamily="49" charset="0"/>
              </a:rPr>
              <a:t> f = 2.0 – 4.2; </a:t>
            </a:r>
            <a:r>
              <a:rPr lang="en-US" sz="1200" dirty="0" smtClean="0">
                <a:solidFill>
                  <a:schemeClr val="accent3">
                    <a:lumMod val="50000"/>
                  </a:schemeClr>
                </a:solidFill>
                <a:latin typeface="Courier New" pitchFamily="49" charset="0"/>
                <a:cs typeface="Courier New" pitchFamily="49" charset="0"/>
              </a:rPr>
              <a:t>// f is –2.2</a:t>
            </a:r>
          </a:p>
          <a:p>
            <a:endParaRPr lang="en-US" sz="1200" dirty="0" smtClean="0">
              <a:latin typeface="Courier New" pitchFamily="49" charset="0"/>
              <a:cs typeface="Courier New" pitchFamily="49" charset="0"/>
            </a:endParaRPr>
          </a:p>
          <a:p>
            <a:r>
              <a:rPr lang="en-US" sz="1200" dirty="0" smtClean="0">
                <a:solidFill>
                  <a:schemeClr val="accent3">
                    <a:lumMod val="50000"/>
                  </a:schemeClr>
                </a:solidFill>
                <a:latin typeface="Courier New" pitchFamily="49" charset="0"/>
                <a:cs typeface="Courier New" pitchFamily="49" charset="0"/>
              </a:rPr>
              <a:t>// string example</a:t>
            </a:r>
          </a:p>
          <a:p>
            <a:r>
              <a:rPr lang="en-US" sz="1200" dirty="0" smtClean="0">
                <a:solidFill>
                  <a:schemeClr val="tx2">
                    <a:lumMod val="75000"/>
                  </a:schemeClr>
                </a:solidFill>
                <a:latin typeface="Courier New" pitchFamily="49" charset="0"/>
                <a:cs typeface="Courier New" pitchFamily="49" charset="0"/>
              </a:rPr>
              <a:t>string</a:t>
            </a:r>
            <a:r>
              <a:rPr lang="en-US" sz="1200" dirty="0" smtClean="0">
                <a:latin typeface="Courier New" pitchFamily="49" charset="0"/>
                <a:cs typeface="Courier New" pitchFamily="49" charset="0"/>
              </a:rPr>
              <a:t> s = </a:t>
            </a:r>
            <a:r>
              <a:rPr lang="en-US" sz="1200" dirty="0" smtClean="0">
                <a:solidFill>
                  <a:schemeClr val="accent2">
                    <a:lumMod val="50000"/>
                  </a:schemeClr>
                </a:solidFill>
                <a:latin typeface="Courier New" pitchFamily="49" charset="0"/>
                <a:cs typeface="Courier New" pitchFamily="49" charset="0"/>
              </a:rPr>
              <a:t>“Hello “ </a:t>
            </a:r>
            <a:r>
              <a:rPr lang="en-US" sz="1200" dirty="0" smtClean="0">
                <a:latin typeface="Courier New" pitchFamily="49" charset="0"/>
                <a:cs typeface="Courier New" pitchFamily="49" charset="0"/>
              </a:rPr>
              <a:t>+ </a:t>
            </a:r>
            <a:r>
              <a:rPr lang="en-US" sz="1200" dirty="0" smtClean="0">
                <a:solidFill>
                  <a:schemeClr val="accent2">
                    <a:lumMod val="50000"/>
                  </a:schemeClr>
                </a:solidFill>
                <a:latin typeface="Courier New" pitchFamily="49" charset="0"/>
                <a:cs typeface="Courier New" pitchFamily="49" charset="0"/>
              </a:rPr>
              <a:t>“World” </a:t>
            </a:r>
            <a:r>
              <a:rPr lang="en-US" sz="1200" dirty="0" smtClean="0">
                <a:solidFill>
                  <a:schemeClr val="accent3">
                    <a:lumMod val="50000"/>
                  </a:schemeClr>
                </a:solidFill>
                <a:latin typeface="Courier New" pitchFamily="49" charset="0"/>
                <a:cs typeface="Courier New" pitchFamily="49" charset="0"/>
              </a:rPr>
              <a:t>// s is “Hello World”</a:t>
            </a:r>
            <a:endParaRPr lang="en-US" sz="1200" dirty="0">
              <a:solidFill>
                <a:schemeClr val="accent3">
                  <a:lumMod val="50000"/>
                </a:schemeClr>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Operator Rules</a:t>
            </a:r>
            <a:endParaRPr lang="en-US" dirty="0"/>
          </a:p>
        </p:txBody>
      </p:sp>
      <p:sp>
        <p:nvSpPr>
          <p:cNvPr id="3" name="Content Placeholder 2"/>
          <p:cNvSpPr>
            <a:spLocks noGrp="1"/>
          </p:cNvSpPr>
          <p:nvPr>
            <p:ph idx="1"/>
          </p:nvPr>
        </p:nvSpPr>
        <p:spPr/>
        <p:txBody>
          <a:bodyPr>
            <a:normAutofit/>
          </a:bodyPr>
          <a:lstStyle/>
          <a:p>
            <a:r>
              <a:rPr lang="en-US" dirty="0" smtClean="0"/>
              <a:t>Operations are based on the type.</a:t>
            </a:r>
          </a:p>
          <a:p>
            <a:r>
              <a:rPr lang="en-US" dirty="0" smtClean="0"/>
              <a:t>Operations can only be performed between variables of the same type.</a:t>
            </a:r>
          </a:p>
          <a:p>
            <a:endParaRPr lang="en-US" dirty="0" smtClean="0"/>
          </a:p>
          <a:p>
            <a:endParaRPr lang="en-US" dirty="0" smtClean="0"/>
          </a:p>
          <a:p>
            <a:pPr>
              <a:buNone/>
            </a:pPr>
            <a:endParaRPr lang="en-US" sz="2000" dirty="0" smtClean="0"/>
          </a:p>
          <a:p>
            <a:pPr>
              <a:buNone/>
            </a:pPr>
            <a:endParaRPr lang="en-US" sz="2000" dirty="0" smtClean="0"/>
          </a:p>
          <a:p>
            <a:pPr>
              <a:buNone/>
            </a:pPr>
            <a:r>
              <a:rPr lang="en-US" sz="2000" dirty="0" smtClean="0"/>
              <a:t>More on operator rules / future references can be found on </a:t>
            </a:r>
          </a:p>
          <a:p>
            <a:pPr>
              <a:buNone/>
            </a:pPr>
            <a:r>
              <a:rPr lang="en-US" sz="2000" u="sng" dirty="0" smtClean="0">
                <a:solidFill>
                  <a:schemeClr val="accent1"/>
                </a:solidFill>
              </a:rPr>
              <a:t>https://confluence/display/batman/Scripting+2.0+-+Language+Specification</a:t>
            </a:r>
            <a:endParaRPr lang="en-US" sz="2000" u="sng" dirty="0">
              <a:solidFill>
                <a:schemeClr val="accent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a:t>
            </a:r>
            <a:endParaRPr lang="en-US" dirty="0"/>
          </a:p>
        </p:txBody>
      </p:sp>
      <p:sp>
        <p:nvSpPr>
          <p:cNvPr id="3" name="Content Placeholder 2"/>
          <p:cNvSpPr>
            <a:spLocks noGrp="1"/>
          </p:cNvSpPr>
          <p:nvPr>
            <p:ph idx="1"/>
          </p:nvPr>
        </p:nvSpPr>
        <p:spPr>
          <a:xfrm>
            <a:off x="457200" y="1600201"/>
            <a:ext cx="8229600" cy="1219199"/>
          </a:xfrm>
        </p:spPr>
        <p:txBody>
          <a:bodyPr>
            <a:normAutofit/>
          </a:bodyPr>
          <a:lstStyle/>
          <a:p>
            <a:r>
              <a:rPr lang="en-US" sz="2800" dirty="0" smtClean="0"/>
              <a:t>A ‘wait’ keyword has been provided to allow scripts to suspend execution for a period of time.</a:t>
            </a:r>
          </a:p>
          <a:p>
            <a:pPr>
              <a:buNone/>
            </a:pPr>
            <a:endParaRPr lang="en-US" dirty="0" smtClean="0"/>
          </a:p>
        </p:txBody>
      </p:sp>
      <p:sp>
        <p:nvSpPr>
          <p:cNvPr id="4" name="Content Placeholder 3"/>
          <p:cNvSpPr txBox="1">
            <a:spLocks/>
          </p:cNvSpPr>
          <p:nvPr/>
        </p:nvSpPr>
        <p:spPr>
          <a:xfrm>
            <a:off x="4648200" y="3124200"/>
            <a:ext cx="4191000" cy="3001963"/>
          </a:xfrm>
          <a:prstGeom prst="flowChartDocument">
            <a:avLst/>
          </a:prstGeom>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lIns="91440" tIns="45720" rIns="91440" bIns="45720" rtlCol="0" anchor="t" anchorCtr="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chemeClr val="accent3">
                    <a:lumMod val="50000"/>
                  </a:schemeClr>
                </a:solidFill>
                <a:effectLst/>
                <a:uLnTx/>
                <a:uFillTx/>
                <a:latin typeface="Courier New" pitchFamily="49" charset="0"/>
                <a:ea typeface="+mn-ea"/>
                <a:cs typeface="Courier New" pitchFamily="49" charset="0"/>
              </a:rPr>
              <a:t>// an example of a ‘wait’ statement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200" dirty="0" err="1" smtClean="0">
                <a:solidFill>
                  <a:schemeClr val="bg1">
                    <a:lumMod val="50000"/>
                  </a:schemeClr>
                </a:solidFill>
                <a:latin typeface="Courier New" pitchFamily="49" charset="0"/>
                <a:cs typeface="Courier New" pitchFamily="49" charset="0"/>
              </a:rPr>
              <a:t>GameConsole</a:t>
            </a:r>
            <a:r>
              <a:rPr lang="en-US" sz="1200" dirty="0" err="1" smtClean="0">
                <a:solidFill>
                  <a:schemeClr val="tx1"/>
                </a:solidFill>
                <a:latin typeface="Courier New" pitchFamily="49" charset="0"/>
                <a:cs typeface="Courier New" pitchFamily="49" charset="0"/>
              </a:rPr>
              <a:t>.Print</a:t>
            </a:r>
            <a:r>
              <a:rPr lang="en-US" sz="1200" dirty="0" smtClean="0">
                <a:solidFill>
                  <a:schemeClr val="tx1"/>
                </a:solidFill>
                <a:latin typeface="Courier New" pitchFamily="49" charset="0"/>
                <a:cs typeface="Courier New" pitchFamily="49" charset="0"/>
              </a:rPr>
              <a:t>( </a:t>
            </a:r>
            <a:r>
              <a:rPr lang="en-US" sz="1200" dirty="0" smtClean="0">
                <a:solidFill>
                  <a:schemeClr val="accent2">
                    <a:lumMod val="50000"/>
                  </a:schemeClr>
                </a:solidFill>
                <a:latin typeface="Courier New" pitchFamily="49" charset="0"/>
                <a:cs typeface="Courier New" pitchFamily="49" charset="0"/>
              </a:rPr>
              <a:t>“Hi before sleep”</a:t>
            </a:r>
            <a:r>
              <a:rPr lang="en-US" sz="1200" dirty="0" smtClean="0">
                <a:solidFill>
                  <a:schemeClr val="tx1"/>
                </a:solidFill>
                <a:latin typeface="Courier New" pitchFamily="49" charset="0"/>
                <a:cs typeface="Courier New" pitchFamily="49"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200" dirty="0" smtClean="0">
                <a:solidFill>
                  <a:schemeClr val="tx2">
                    <a:lumMod val="75000"/>
                  </a:schemeClr>
                </a:solidFill>
                <a:latin typeface="Courier New" pitchFamily="49" charset="0"/>
                <a:cs typeface="Courier New" pitchFamily="49" charset="0"/>
              </a:rPr>
              <a:t>w</a:t>
            </a:r>
            <a:r>
              <a:rPr kumimoji="0" lang="en-US" sz="1200" b="0" i="0" u="none" strike="noStrike" kern="1200" cap="none" spc="0" normalizeH="0" baseline="0" noProof="0" dirty="0" smtClean="0">
                <a:ln>
                  <a:noFill/>
                </a:ln>
                <a:solidFill>
                  <a:schemeClr val="tx2">
                    <a:lumMod val="75000"/>
                  </a:schemeClr>
                </a:solidFill>
                <a:effectLst/>
                <a:uLnTx/>
                <a:uFillTx/>
                <a:latin typeface="Courier New" pitchFamily="49" charset="0"/>
                <a:ea typeface="+mn-ea"/>
                <a:cs typeface="Courier New" pitchFamily="49" charset="0"/>
              </a:rPr>
              <a:t>ait</a:t>
            </a:r>
            <a:r>
              <a:rPr kumimoji="0" lang="en-US" sz="1200" b="0"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( 10.0</a:t>
            </a:r>
            <a:r>
              <a:rPr kumimoji="0" lang="en-US" sz="1200" b="0" i="0" u="none" strike="noStrike" kern="1200" cap="none" spc="0" normalizeH="0" noProof="0" dirty="0" smtClean="0">
                <a:ln>
                  <a:noFill/>
                </a:ln>
                <a:solidFill>
                  <a:schemeClr val="tx1"/>
                </a:solidFill>
                <a:effectLst/>
                <a:uLnTx/>
                <a:uFillTx/>
                <a:latin typeface="Courier New" pitchFamily="49" charset="0"/>
                <a:ea typeface="+mn-ea"/>
                <a:cs typeface="Courier New" pitchFamily="49" charset="0"/>
              </a:rPr>
              <a:t> ); // sleep for 10 seconds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200" baseline="0" dirty="0" smtClean="0">
                <a:solidFill>
                  <a:schemeClr val="bg1">
                    <a:lumMod val="50000"/>
                  </a:schemeClr>
                </a:solidFill>
                <a:latin typeface="Courier New" pitchFamily="49" charset="0"/>
                <a:cs typeface="Courier New" pitchFamily="49" charset="0"/>
              </a:rPr>
              <a:t>GameConsole</a:t>
            </a:r>
            <a:r>
              <a:rPr lang="en-US" sz="1200" baseline="0" dirty="0" smtClean="0">
                <a:solidFill>
                  <a:schemeClr val="tx1"/>
                </a:solidFill>
                <a:latin typeface="Courier New" pitchFamily="49" charset="0"/>
                <a:cs typeface="Courier New" pitchFamily="49" charset="0"/>
              </a:rPr>
              <a:t>.Print(</a:t>
            </a:r>
            <a:r>
              <a:rPr lang="en-US" sz="1200" dirty="0" smtClean="0">
                <a:solidFill>
                  <a:schemeClr val="tx1"/>
                </a:solidFill>
                <a:latin typeface="Courier New" pitchFamily="49" charset="0"/>
                <a:cs typeface="Courier New" pitchFamily="49" charset="0"/>
              </a:rPr>
              <a:t> </a:t>
            </a:r>
            <a:r>
              <a:rPr lang="en-US" sz="1200" dirty="0" smtClean="0">
                <a:solidFill>
                  <a:schemeClr val="accent2">
                    <a:lumMod val="50000"/>
                  </a:schemeClr>
                </a:solidFill>
                <a:latin typeface="Courier New" pitchFamily="49" charset="0"/>
                <a:cs typeface="Courier New" pitchFamily="49" charset="0"/>
              </a:rPr>
              <a:t>“Hi after sleep”</a:t>
            </a:r>
            <a:r>
              <a:rPr lang="en-US" sz="1200" dirty="0" smtClean="0">
                <a:solidFill>
                  <a:schemeClr val="tx1"/>
                </a:solidFill>
                <a:latin typeface="Courier New" pitchFamily="49" charset="0"/>
                <a:cs typeface="Courier New" pitchFamily="49" charset="0"/>
              </a:rPr>
              <a:t> );</a:t>
            </a:r>
            <a:endParaRPr kumimoji="0" lang="en-US" sz="1200" b="0"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p:txBody>
      </p:sp>
      <p:sp>
        <p:nvSpPr>
          <p:cNvPr id="7" name="TextBox 6"/>
          <p:cNvSpPr txBox="1"/>
          <p:nvPr/>
        </p:nvSpPr>
        <p:spPr>
          <a:xfrm>
            <a:off x="304800" y="2895600"/>
            <a:ext cx="4038600" cy="3139321"/>
          </a:xfrm>
          <a:prstGeom prst="rect">
            <a:avLst/>
          </a:prstGeom>
          <a:noFill/>
        </p:spPr>
        <p:txBody>
          <a:bodyPr wrap="square" rtlCol="0">
            <a:spAutoFit/>
          </a:bodyPr>
          <a:lstStyle/>
          <a:p>
            <a:pPr>
              <a:buFont typeface="Arial" pitchFamily="34" charset="0"/>
              <a:buChar char="•"/>
            </a:pPr>
            <a:r>
              <a:rPr lang="en-US" dirty="0" smtClean="0"/>
              <a:t>‘wait’ takes 1 argument, amount of time to sleep in seconds.</a:t>
            </a:r>
          </a:p>
          <a:p>
            <a:pPr>
              <a:buFont typeface="Arial" pitchFamily="34" charset="0"/>
              <a:buChar char="•"/>
            </a:pPr>
            <a:endParaRPr lang="en-US" dirty="0" smtClean="0"/>
          </a:p>
          <a:p>
            <a:pPr>
              <a:buFont typeface="Arial" pitchFamily="34" charset="0"/>
              <a:buChar char="•"/>
            </a:pPr>
            <a:r>
              <a:rPr lang="en-US" dirty="0" smtClean="0"/>
              <a:t>‘wait’ will suspend execution of the script at the time it was called for the amount of time specified by the value passed into it.  </a:t>
            </a:r>
          </a:p>
          <a:p>
            <a:pPr>
              <a:buFont typeface="Arial" pitchFamily="34" charset="0"/>
              <a:buChar char="•"/>
            </a:pPr>
            <a:endParaRPr lang="en-US" dirty="0" smtClean="0"/>
          </a:p>
          <a:p>
            <a:pPr>
              <a:buFont typeface="Arial" pitchFamily="34" charset="0"/>
              <a:buChar char="•"/>
            </a:pPr>
            <a:r>
              <a:rPr lang="en-US" dirty="0" smtClean="0"/>
              <a:t> you can pass in values evaluated by function, expressions, etc… as long as it evaluates to a float value.</a:t>
            </a:r>
          </a:p>
        </p:txBody>
      </p:sp>
      <p:sp>
        <p:nvSpPr>
          <p:cNvPr id="6" name="Rectangle 5"/>
          <p:cNvSpPr/>
          <p:nvPr/>
        </p:nvSpPr>
        <p:spPr>
          <a:xfrm>
            <a:off x="5257800" y="3581400"/>
            <a:ext cx="457200" cy="228600"/>
          </a:xfrm>
          <a:prstGeom prst="rect">
            <a:avLst/>
          </a:prstGeom>
          <a:solidFill>
            <a:schemeClr val="accent4">
              <a:lumMod val="40000"/>
              <a:lumOff val="60000"/>
              <a:alpha val="3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control</a:t>
            </a:r>
            <a:endParaRPr lang="en-US" dirty="0"/>
          </a:p>
        </p:txBody>
      </p:sp>
      <p:sp>
        <p:nvSpPr>
          <p:cNvPr id="3" name="Content Placeholder 2"/>
          <p:cNvSpPr>
            <a:spLocks noGrp="1"/>
          </p:cNvSpPr>
          <p:nvPr>
            <p:ph idx="1"/>
          </p:nvPr>
        </p:nvSpPr>
        <p:spPr/>
        <p:txBody>
          <a:bodyPr/>
          <a:lstStyle/>
          <a:p>
            <a:r>
              <a:rPr lang="en-US" dirty="0" smtClean="0"/>
              <a:t>Our syntax provides 2 ways of controlling flow of code execution.</a:t>
            </a:r>
          </a:p>
          <a:p>
            <a:pPr lvl="1"/>
            <a:r>
              <a:rPr lang="en-US" dirty="0" smtClean="0"/>
              <a:t>‘if’ statements</a:t>
            </a:r>
          </a:p>
          <a:p>
            <a:pPr lvl="1"/>
            <a:r>
              <a:rPr lang="en-US" dirty="0" smtClean="0"/>
              <a:t>‘while’ statements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statement</a:t>
            </a:r>
            <a:endParaRPr lang="en-US" dirty="0"/>
          </a:p>
        </p:txBody>
      </p:sp>
      <p:sp>
        <p:nvSpPr>
          <p:cNvPr id="4" name="Content Placeholder 3"/>
          <p:cNvSpPr>
            <a:spLocks noGrp="1"/>
          </p:cNvSpPr>
          <p:nvPr>
            <p:ph idx="1"/>
          </p:nvPr>
        </p:nvSpPr>
        <p:spPr>
          <a:xfrm>
            <a:off x="4495800" y="1905000"/>
            <a:ext cx="4191000" cy="4221163"/>
          </a:xfrm>
          <a:prstGeom prst="flowChartDocument">
            <a:avLst/>
          </a:prstGeom>
          <a:ln cmpd="sng">
            <a:solidFill>
              <a:schemeClr val="dk1"/>
            </a:solidFill>
          </a:ln>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pPr>
              <a:buNone/>
            </a:pPr>
            <a:r>
              <a:rPr lang="en-US" sz="1200" dirty="0" smtClean="0">
                <a:solidFill>
                  <a:schemeClr val="accent3">
                    <a:lumMod val="50000"/>
                  </a:schemeClr>
                </a:solidFill>
                <a:latin typeface="Courier New" pitchFamily="49" charset="0"/>
                <a:cs typeface="Courier New" pitchFamily="49" charset="0"/>
              </a:rPr>
              <a:t>// if </a:t>
            </a:r>
            <a:r>
              <a:rPr lang="en-US" sz="1200" dirty="0" err="1" smtClean="0">
                <a:solidFill>
                  <a:schemeClr val="accent3">
                    <a:lumMod val="50000"/>
                  </a:schemeClr>
                </a:solidFill>
                <a:latin typeface="Courier New" pitchFamily="49" charset="0"/>
                <a:cs typeface="Courier New" pitchFamily="49" charset="0"/>
              </a:rPr>
              <a:t>WorldModelA</a:t>
            </a:r>
            <a:r>
              <a:rPr lang="en-US" sz="1200" dirty="0" smtClean="0">
                <a:solidFill>
                  <a:schemeClr val="accent3">
                    <a:lumMod val="50000"/>
                  </a:schemeClr>
                </a:solidFill>
                <a:latin typeface="Courier New" pitchFamily="49" charset="0"/>
                <a:cs typeface="Courier New" pitchFamily="49" charset="0"/>
              </a:rPr>
              <a:t> is visible, set it to</a:t>
            </a:r>
          </a:p>
          <a:p>
            <a:pPr>
              <a:buNone/>
            </a:pPr>
            <a:r>
              <a:rPr lang="en-US" sz="1200" dirty="0" smtClean="0">
                <a:solidFill>
                  <a:schemeClr val="accent3">
                    <a:lumMod val="50000"/>
                  </a:schemeClr>
                </a:solidFill>
                <a:latin typeface="Courier New" pitchFamily="49" charset="0"/>
                <a:cs typeface="Courier New" pitchFamily="49" charset="0"/>
              </a:rPr>
              <a:t>// invisible</a:t>
            </a:r>
          </a:p>
          <a:p>
            <a:pPr>
              <a:buNone/>
            </a:pPr>
            <a:r>
              <a:rPr lang="en-US" sz="1200" dirty="0" smtClean="0">
                <a:solidFill>
                  <a:schemeClr val="tx2">
                    <a:lumMod val="75000"/>
                  </a:schemeClr>
                </a:solidFill>
                <a:latin typeface="Courier New" pitchFamily="49" charset="0"/>
                <a:cs typeface="Courier New" pitchFamily="49" charset="0"/>
              </a:rPr>
              <a:t>if</a:t>
            </a:r>
            <a:r>
              <a:rPr lang="en-US" sz="1200" dirty="0" smtClean="0">
                <a:solidFill>
                  <a:schemeClr val="tx1"/>
                </a:solidFill>
                <a:latin typeface="Courier New" pitchFamily="49" charset="0"/>
                <a:cs typeface="Courier New" pitchFamily="49" charset="0"/>
              </a:rPr>
              <a:t> ( </a:t>
            </a:r>
            <a:r>
              <a:rPr lang="en-US" sz="1200" dirty="0" err="1" smtClean="0">
                <a:solidFill>
                  <a:schemeClr val="bg1">
                    <a:lumMod val="50000"/>
                  </a:schemeClr>
                </a:solidFill>
                <a:latin typeface="Courier New" pitchFamily="49" charset="0"/>
                <a:cs typeface="Courier New" pitchFamily="49" charset="0"/>
              </a:rPr>
              <a:t>WorldModelA</a:t>
            </a:r>
            <a:r>
              <a:rPr lang="en-US" sz="1200" dirty="0" err="1" smtClean="0">
                <a:solidFill>
                  <a:schemeClr val="tx1"/>
                </a:solidFill>
                <a:latin typeface="Courier New" pitchFamily="49" charset="0"/>
                <a:cs typeface="Courier New" pitchFamily="49" charset="0"/>
              </a:rPr>
              <a:t>.GetVisible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tx1"/>
                </a:solidFill>
                <a:latin typeface="Courier New" pitchFamily="49" charset="0"/>
                <a:cs typeface="Courier New" pitchFamily="49" charset="0"/>
              </a:rPr>
              <a:t>	</a:t>
            </a:r>
            <a:r>
              <a:rPr lang="en-US" sz="1200" dirty="0" err="1" smtClean="0">
                <a:solidFill>
                  <a:schemeClr val="bg1">
                    <a:lumMod val="50000"/>
                  </a:schemeClr>
                </a:solidFill>
                <a:latin typeface="Courier New" pitchFamily="49" charset="0"/>
                <a:cs typeface="Courier New" pitchFamily="49" charset="0"/>
              </a:rPr>
              <a:t>WorldModelA</a:t>
            </a:r>
            <a:r>
              <a:rPr lang="en-US" sz="1200" dirty="0" err="1" smtClean="0">
                <a:solidFill>
                  <a:schemeClr val="tx1"/>
                </a:solidFill>
                <a:latin typeface="Courier New" pitchFamily="49" charset="0"/>
                <a:cs typeface="Courier New" pitchFamily="49" charset="0"/>
              </a:rPr>
              <a:t>.SetVisible</a:t>
            </a:r>
            <a:r>
              <a:rPr lang="en-US" sz="1200" dirty="0" smtClean="0">
                <a:solidFill>
                  <a:schemeClr val="tx1"/>
                </a:solidFill>
                <a:latin typeface="Courier New" pitchFamily="49" charset="0"/>
                <a:cs typeface="Courier New" pitchFamily="49" charset="0"/>
              </a:rPr>
              <a:t>( </a:t>
            </a:r>
            <a:r>
              <a:rPr lang="en-US" sz="1200" dirty="0" smtClean="0">
                <a:solidFill>
                  <a:schemeClr val="tx2">
                    <a:lumMod val="75000"/>
                  </a:schemeClr>
                </a:solidFill>
                <a:latin typeface="Courier New" pitchFamily="49" charset="0"/>
                <a:cs typeface="Courier New" pitchFamily="49" charset="0"/>
              </a:rPr>
              <a:t>false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accent3">
                    <a:lumMod val="50000"/>
                  </a:schemeClr>
                </a:solidFill>
                <a:latin typeface="Courier New" pitchFamily="49" charset="0"/>
                <a:cs typeface="Courier New" pitchFamily="49" charset="0"/>
              </a:rPr>
              <a:t>// otherwise if </a:t>
            </a:r>
            <a:r>
              <a:rPr lang="en-US" sz="1200" dirty="0" err="1" smtClean="0">
                <a:solidFill>
                  <a:schemeClr val="accent3">
                    <a:lumMod val="50000"/>
                  </a:schemeClr>
                </a:solidFill>
                <a:latin typeface="Courier New" pitchFamily="49" charset="0"/>
                <a:cs typeface="Courier New" pitchFamily="49" charset="0"/>
              </a:rPr>
              <a:t>WorldModelB</a:t>
            </a:r>
            <a:r>
              <a:rPr lang="en-US" sz="1200" dirty="0" smtClean="0">
                <a:solidFill>
                  <a:schemeClr val="accent3">
                    <a:lumMod val="50000"/>
                  </a:schemeClr>
                </a:solidFill>
                <a:latin typeface="Courier New" pitchFamily="49" charset="0"/>
                <a:cs typeface="Courier New" pitchFamily="49" charset="0"/>
              </a:rPr>
              <a:t> is visible, set</a:t>
            </a:r>
          </a:p>
          <a:p>
            <a:pPr>
              <a:buNone/>
            </a:pPr>
            <a:r>
              <a:rPr lang="en-US" sz="1200" dirty="0" smtClean="0">
                <a:solidFill>
                  <a:schemeClr val="accent3">
                    <a:lumMod val="50000"/>
                  </a:schemeClr>
                </a:solidFill>
                <a:latin typeface="Courier New" pitchFamily="49" charset="0"/>
                <a:cs typeface="Courier New" pitchFamily="49" charset="0"/>
              </a:rPr>
              <a:t>// it to invisible</a:t>
            </a:r>
          </a:p>
          <a:p>
            <a:pPr>
              <a:buNone/>
            </a:pPr>
            <a:r>
              <a:rPr lang="en-US" sz="1200" dirty="0" err="1" smtClean="0">
                <a:solidFill>
                  <a:schemeClr val="tx2">
                    <a:lumMod val="75000"/>
                  </a:schemeClr>
                </a:solidFill>
                <a:latin typeface="Courier New" pitchFamily="49" charset="0"/>
                <a:cs typeface="Courier New" pitchFamily="49" charset="0"/>
              </a:rPr>
              <a:t>elseif</a:t>
            </a:r>
            <a:r>
              <a:rPr lang="en-US" sz="1200" dirty="0" smtClean="0">
                <a:solidFill>
                  <a:schemeClr val="tx1"/>
                </a:solidFill>
                <a:latin typeface="Courier New" pitchFamily="49" charset="0"/>
                <a:cs typeface="Courier New" pitchFamily="49" charset="0"/>
              </a:rPr>
              <a:t> ( </a:t>
            </a:r>
            <a:r>
              <a:rPr lang="en-US" sz="1200" dirty="0" err="1" smtClean="0">
                <a:solidFill>
                  <a:schemeClr val="bg1">
                    <a:lumMod val="50000"/>
                  </a:schemeClr>
                </a:solidFill>
                <a:latin typeface="Courier New" pitchFamily="49" charset="0"/>
                <a:cs typeface="Courier New" pitchFamily="49" charset="0"/>
              </a:rPr>
              <a:t>WorldModelB</a:t>
            </a:r>
            <a:r>
              <a:rPr lang="en-US" sz="1200" dirty="0" err="1" smtClean="0">
                <a:solidFill>
                  <a:schemeClr val="tx1"/>
                </a:solidFill>
                <a:latin typeface="Courier New" pitchFamily="49" charset="0"/>
                <a:cs typeface="Courier New" pitchFamily="49" charset="0"/>
              </a:rPr>
              <a:t>.GetVisible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tx1"/>
                </a:solidFill>
                <a:latin typeface="Courier New" pitchFamily="49" charset="0"/>
                <a:cs typeface="Courier New" pitchFamily="49" charset="0"/>
              </a:rPr>
              <a:t>	</a:t>
            </a:r>
            <a:r>
              <a:rPr lang="en-US" sz="1200" dirty="0" err="1" smtClean="0">
                <a:solidFill>
                  <a:schemeClr val="bg1">
                    <a:lumMod val="50000"/>
                  </a:schemeClr>
                </a:solidFill>
                <a:latin typeface="Courier New" pitchFamily="49" charset="0"/>
                <a:cs typeface="Courier New" pitchFamily="49" charset="0"/>
              </a:rPr>
              <a:t>WorldModelB</a:t>
            </a:r>
            <a:r>
              <a:rPr lang="en-US" sz="1200" dirty="0" err="1" smtClean="0">
                <a:solidFill>
                  <a:schemeClr val="tx1"/>
                </a:solidFill>
                <a:latin typeface="Courier New" pitchFamily="49" charset="0"/>
                <a:cs typeface="Courier New" pitchFamily="49" charset="0"/>
              </a:rPr>
              <a:t>.SetVisible</a:t>
            </a:r>
            <a:r>
              <a:rPr lang="en-US" sz="1200" dirty="0" smtClean="0">
                <a:solidFill>
                  <a:schemeClr val="tx1"/>
                </a:solidFill>
                <a:latin typeface="Courier New" pitchFamily="49" charset="0"/>
                <a:cs typeface="Courier New" pitchFamily="49" charset="0"/>
              </a:rPr>
              <a:t>( </a:t>
            </a:r>
            <a:r>
              <a:rPr lang="en-US" sz="1200" dirty="0" smtClean="0">
                <a:solidFill>
                  <a:schemeClr val="tx2">
                    <a:lumMod val="75000"/>
                  </a:schemeClr>
                </a:solidFill>
                <a:latin typeface="Courier New" pitchFamily="49" charset="0"/>
                <a:cs typeface="Courier New" pitchFamily="49" charset="0"/>
              </a:rPr>
              <a:t>false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tx2">
                    <a:lumMod val="75000"/>
                  </a:schemeClr>
                </a:solidFill>
                <a:latin typeface="Courier New" pitchFamily="49" charset="0"/>
                <a:cs typeface="Courier New" pitchFamily="49" charset="0"/>
              </a:rPr>
              <a:t>else </a:t>
            </a:r>
          </a:p>
          <a:p>
            <a:pPr>
              <a:buNone/>
            </a:pPr>
            <a:r>
              <a:rPr lang="en-US" sz="1200" dirty="0" smtClean="0">
                <a:solidFill>
                  <a:schemeClr val="accent3">
                    <a:lumMod val="50000"/>
                  </a:schemeClr>
                </a:solidFill>
                <a:latin typeface="Courier New" pitchFamily="49" charset="0"/>
                <a:cs typeface="Courier New" pitchFamily="49" charset="0"/>
              </a:rPr>
              <a:t>	// otherwise set both to visible</a:t>
            </a:r>
          </a:p>
          <a:p>
            <a:pPr>
              <a:buNone/>
            </a:pPr>
            <a:r>
              <a:rPr lang="en-US" sz="1200" dirty="0" smtClean="0">
                <a:solidFill>
                  <a:schemeClr val="accent3">
                    <a:lumMod val="50000"/>
                  </a:schemeClr>
                </a:solidFill>
                <a:latin typeface="Courier New" pitchFamily="49" charset="0"/>
                <a:cs typeface="Courier New" pitchFamily="49" charset="0"/>
              </a:rPr>
              <a:t>	</a:t>
            </a:r>
            <a:r>
              <a:rPr lang="en-US" sz="1200" dirty="0" err="1" smtClean="0">
                <a:solidFill>
                  <a:schemeClr val="bg1">
                    <a:lumMod val="50000"/>
                  </a:schemeClr>
                </a:solidFill>
                <a:latin typeface="Courier New" pitchFamily="49" charset="0"/>
                <a:cs typeface="Courier New" pitchFamily="49" charset="0"/>
              </a:rPr>
              <a:t>WorldModelA</a:t>
            </a:r>
            <a:r>
              <a:rPr lang="en-US" sz="1200" dirty="0" err="1" smtClean="0">
                <a:solidFill>
                  <a:schemeClr val="tx1"/>
                </a:solidFill>
                <a:latin typeface="Courier New" pitchFamily="49" charset="0"/>
                <a:cs typeface="Courier New" pitchFamily="49" charset="0"/>
              </a:rPr>
              <a:t>.SetVisible</a:t>
            </a:r>
            <a:r>
              <a:rPr lang="en-US" sz="1200" dirty="0" smtClean="0">
                <a:solidFill>
                  <a:schemeClr val="tx1"/>
                </a:solidFill>
                <a:latin typeface="Courier New" pitchFamily="49" charset="0"/>
                <a:cs typeface="Courier New" pitchFamily="49" charset="0"/>
              </a:rPr>
              <a:t>( </a:t>
            </a:r>
            <a:r>
              <a:rPr lang="en-US" sz="1200" dirty="0" smtClean="0">
                <a:solidFill>
                  <a:schemeClr val="tx2">
                    <a:lumMod val="75000"/>
                  </a:schemeClr>
                </a:solidFill>
                <a:latin typeface="Courier New" pitchFamily="49" charset="0"/>
                <a:cs typeface="Courier New" pitchFamily="49" charset="0"/>
              </a:rPr>
              <a:t>true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tx1"/>
                </a:solidFill>
                <a:latin typeface="Courier New" pitchFamily="49" charset="0"/>
                <a:cs typeface="Courier New" pitchFamily="49" charset="0"/>
              </a:rPr>
              <a:t>	</a:t>
            </a:r>
            <a:r>
              <a:rPr lang="en-US" sz="1200" dirty="0" err="1" smtClean="0">
                <a:solidFill>
                  <a:schemeClr val="bg1">
                    <a:lumMod val="50000"/>
                  </a:schemeClr>
                </a:solidFill>
                <a:latin typeface="Courier New" pitchFamily="49" charset="0"/>
                <a:cs typeface="Courier New" pitchFamily="49" charset="0"/>
              </a:rPr>
              <a:t>WorldModelB</a:t>
            </a:r>
            <a:r>
              <a:rPr lang="en-US" sz="1200" dirty="0" err="1" smtClean="0">
                <a:solidFill>
                  <a:schemeClr val="tx1"/>
                </a:solidFill>
                <a:latin typeface="Courier New" pitchFamily="49" charset="0"/>
                <a:cs typeface="Courier New" pitchFamily="49" charset="0"/>
              </a:rPr>
              <a:t>.SetVisible</a:t>
            </a:r>
            <a:r>
              <a:rPr lang="en-US" sz="1200" dirty="0" smtClean="0">
                <a:solidFill>
                  <a:schemeClr val="tx1"/>
                </a:solidFill>
                <a:latin typeface="Courier New" pitchFamily="49" charset="0"/>
                <a:cs typeface="Courier New" pitchFamily="49" charset="0"/>
              </a:rPr>
              <a:t>( </a:t>
            </a:r>
            <a:r>
              <a:rPr lang="en-US" sz="1200" dirty="0" smtClean="0">
                <a:solidFill>
                  <a:schemeClr val="tx2">
                    <a:lumMod val="75000"/>
                  </a:schemeClr>
                </a:solidFill>
                <a:latin typeface="Courier New" pitchFamily="49" charset="0"/>
                <a:cs typeface="Courier New" pitchFamily="49" charset="0"/>
              </a:rPr>
              <a:t>true</a:t>
            </a:r>
            <a:r>
              <a:rPr lang="en-US" sz="1200" dirty="0" smtClean="0">
                <a:solidFill>
                  <a:schemeClr val="tx1"/>
                </a:solidFill>
                <a:latin typeface="Courier New" pitchFamily="49" charset="0"/>
                <a:cs typeface="Courier New" pitchFamily="49" charset="0"/>
              </a:rPr>
              <a:t> );</a:t>
            </a:r>
          </a:p>
          <a:p>
            <a:pPr>
              <a:buNone/>
            </a:pPr>
            <a:r>
              <a:rPr lang="en-US" sz="1200" dirty="0" smtClean="0">
                <a:solidFill>
                  <a:schemeClr val="tx2">
                    <a:lumMod val="75000"/>
                  </a:schemeClr>
                </a:solidFill>
                <a:latin typeface="Courier New" pitchFamily="49" charset="0"/>
                <a:cs typeface="Courier New" pitchFamily="49" charset="0"/>
              </a:rPr>
              <a:t>endif</a:t>
            </a:r>
            <a:r>
              <a:rPr lang="en-US" sz="1200" dirty="0" smtClean="0">
                <a:solidFill>
                  <a:schemeClr val="tx1"/>
                </a:solidFill>
                <a:latin typeface="Courier New" pitchFamily="49" charset="0"/>
                <a:cs typeface="Courier New" pitchFamily="49" charset="0"/>
              </a:rPr>
              <a:t>;</a:t>
            </a:r>
          </a:p>
        </p:txBody>
      </p:sp>
      <p:sp>
        <p:nvSpPr>
          <p:cNvPr id="5" name="TextBox 4"/>
          <p:cNvSpPr txBox="1"/>
          <p:nvPr/>
        </p:nvSpPr>
        <p:spPr>
          <a:xfrm>
            <a:off x="228600" y="1600201"/>
            <a:ext cx="4041648" cy="1200329"/>
          </a:xfrm>
          <a:prstGeom prst="rect">
            <a:avLst/>
          </a:prstGeom>
          <a:noFill/>
        </p:spPr>
        <p:txBody>
          <a:bodyPr wrap="square" rtlCol="0">
            <a:spAutoFit/>
          </a:bodyPr>
          <a:lstStyle/>
          <a:p>
            <a:pPr>
              <a:buFont typeface="Arial" pitchFamily="34" charset="0"/>
              <a:buChar char="•"/>
            </a:pPr>
            <a:r>
              <a:rPr lang="en-US" dirty="0" smtClean="0"/>
              <a:t> An ‘if’ statements use expressions to branch code execution.  If an expression evaluates to true, the code block following the expression is executed.</a:t>
            </a:r>
          </a:p>
        </p:txBody>
      </p:sp>
      <p:sp>
        <p:nvSpPr>
          <p:cNvPr id="6" name="TextBox 5"/>
          <p:cNvSpPr txBox="1"/>
          <p:nvPr/>
        </p:nvSpPr>
        <p:spPr>
          <a:xfrm>
            <a:off x="228600" y="2971800"/>
            <a:ext cx="4041648" cy="369332"/>
          </a:xfrm>
          <a:prstGeom prst="rect">
            <a:avLst/>
          </a:prstGeom>
          <a:noFill/>
        </p:spPr>
        <p:txBody>
          <a:bodyPr wrap="square" rtlCol="0">
            <a:spAutoFit/>
          </a:bodyPr>
          <a:lstStyle/>
          <a:p>
            <a:pPr>
              <a:buFont typeface="Arial" pitchFamily="34" charset="0"/>
              <a:buChar char="•"/>
            </a:pPr>
            <a:r>
              <a:rPr lang="en-US" dirty="0" smtClean="0"/>
              <a:t> An ‘</a:t>
            </a:r>
            <a:r>
              <a:rPr lang="en-US" dirty="0" err="1" smtClean="0"/>
              <a:t>elseif</a:t>
            </a:r>
            <a:r>
              <a:rPr lang="en-US" dirty="0" smtClean="0"/>
              <a:t>’ and ‘else’ cases are optional</a:t>
            </a:r>
          </a:p>
        </p:txBody>
      </p:sp>
      <p:sp>
        <p:nvSpPr>
          <p:cNvPr id="7" name="TextBox 6"/>
          <p:cNvSpPr txBox="1"/>
          <p:nvPr/>
        </p:nvSpPr>
        <p:spPr>
          <a:xfrm>
            <a:off x="228600" y="3581400"/>
            <a:ext cx="4041648" cy="914400"/>
          </a:xfrm>
          <a:prstGeom prst="rect">
            <a:avLst/>
          </a:prstGeom>
          <a:noFill/>
        </p:spPr>
        <p:txBody>
          <a:bodyPr wrap="square" rtlCol="0">
            <a:spAutoFit/>
          </a:bodyPr>
          <a:lstStyle/>
          <a:p>
            <a:pPr>
              <a:buFont typeface="Arial" pitchFamily="34" charset="0"/>
              <a:buChar char="•"/>
            </a:pPr>
            <a:r>
              <a:rPr lang="en-US" dirty="0" smtClean="0"/>
              <a:t> An ‘if’ statement can have any number of ‘</a:t>
            </a:r>
            <a:r>
              <a:rPr lang="en-US" dirty="0" err="1" smtClean="0"/>
              <a:t>elseif</a:t>
            </a:r>
            <a:r>
              <a:rPr lang="en-US" dirty="0" smtClean="0"/>
              <a:t>’ cases. </a:t>
            </a:r>
          </a:p>
          <a:p>
            <a:endParaRPr lang="en-US" dirty="0"/>
          </a:p>
        </p:txBody>
      </p:sp>
      <p:sp>
        <p:nvSpPr>
          <p:cNvPr id="8" name="Rectangle 7"/>
          <p:cNvSpPr/>
          <p:nvPr/>
        </p:nvSpPr>
        <p:spPr>
          <a:xfrm>
            <a:off x="4953000" y="2362200"/>
            <a:ext cx="2362200" cy="228600"/>
          </a:xfrm>
          <a:prstGeom prst="rect">
            <a:avLst/>
          </a:prstGeom>
          <a:solidFill>
            <a:schemeClr val="accent4">
              <a:lumMod val="40000"/>
              <a:lumOff val="60000"/>
              <a:alpha val="3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9" name="Rectangle 8"/>
          <p:cNvSpPr/>
          <p:nvPr/>
        </p:nvSpPr>
        <p:spPr>
          <a:xfrm>
            <a:off x="5334000" y="3200400"/>
            <a:ext cx="2286000" cy="228600"/>
          </a:xfrm>
          <a:prstGeom prst="rect">
            <a:avLst/>
          </a:prstGeom>
          <a:solidFill>
            <a:schemeClr val="accent4">
              <a:lumMod val="40000"/>
              <a:lumOff val="60000"/>
              <a:alpha val="3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2" name="Rectangle 11"/>
          <p:cNvSpPr/>
          <p:nvPr/>
        </p:nvSpPr>
        <p:spPr>
          <a:xfrm>
            <a:off x="4572000" y="2819400"/>
            <a:ext cx="3733800" cy="1752600"/>
          </a:xfrm>
          <a:prstGeom prst="rect">
            <a:avLst/>
          </a:prstGeom>
          <a:solidFill>
            <a:schemeClr val="accent2">
              <a:lumMod val="40000"/>
              <a:lumOff val="6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2" grpId="0" animBg="1"/>
      <p:bldP spid="1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while</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statement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Content Placeholder 3"/>
          <p:cNvSpPr txBox="1">
            <a:spLocks/>
          </p:cNvSpPr>
          <p:nvPr/>
        </p:nvSpPr>
        <p:spPr>
          <a:xfrm>
            <a:off x="4267200" y="1905000"/>
            <a:ext cx="4876800" cy="4221163"/>
          </a:xfrm>
          <a:prstGeom prst="flowChartDocument">
            <a:avLst/>
          </a:prstGeom>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chemeClr val="accent3">
                    <a:lumMod val="50000"/>
                  </a:schemeClr>
                </a:solidFill>
                <a:effectLst/>
                <a:uLnTx/>
                <a:uFillTx/>
                <a:latin typeface="Courier New" pitchFamily="49" charset="0"/>
                <a:ea typeface="+mn-ea"/>
                <a:cs typeface="Courier New" pitchFamily="49" charset="0"/>
              </a:rPr>
              <a:t>// spawn 10 AIs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200" noProof="0" dirty="0" err="1" smtClean="0">
                <a:solidFill>
                  <a:schemeClr val="tx2">
                    <a:lumMod val="75000"/>
                  </a:schemeClr>
                </a:solidFill>
                <a:latin typeface="Courier New" pitchFamily="49" charset="0"/>
                <a:cs typeface="Courier New" pitchFamily="49" charset="0"/>
              </a:rPr>
              <a:t>int</a:t>
            </a:r>
            <a:r>
              <a:rPr lang="en-US" sz="1200" noProof="0" dirty="0" smtClean="0">
                <a:solidFill>
                  <a:schemeClr val="tx1"/>
                </a:solidFill>
                <a:latin typeface="Courier New" pitchFamily="49" charset="0"/>
                <a:cs typeface="Courier New" pitchFamily="49" charset="0"/>
              </a:rPr>
              <a:t> </a:t>
            </a:r>
            <a:r>
              <a:rPr lang="en-US" sz="1200" noProof="0" dirty="0" err="1" smtClean="0">
                <a:solidFill>
                  <a:schemeClr val="tx1"/>
                </a:solidFill>
                <a:latin typeface="Courier New" pitchFamily="49" charset="0"/>
                <a:cs typeface="Courier New" pitchFamily="49" charset="0"/>
              </a:rPr>
              <a:t>aiCount</a:t>
            </a:r>
            <a:r>
              <a:rPr lang="en-US" sz="1200" noProof="0" dirty="0" smtClean="0">
                <a:solidFill>
                  <a:schemeClr val="tx1"/>
                </a:solidFill>
                <a:latin typeface="Courier New" pitchFamily="49" charset="0"/>
                <a:cs typeface="Courier New" pitchFamily="49" charset="0"/>
              </a:rPr>
              <a:t> = 10; </a:t>
            </a:r>
          </a:p>
          <a:p>
            <a:pPr marL="342900" lvl="0" indent="-342900">
              <a:spcBef>
                <a:spcPct val="20000"/>
              </a:spcBef>
              <a:defRPr/>
            </a:pPr>
            <a:r>
              <a:rPr lang="en-US" sz="1200" dirty="0" smtClean="0">
                <a:solidFill>
                  <a:schemeClr val="tx2">
                    <a:lumMod val="75000"/>
                  </a:schemeClr>
                </a:solidFill>
                <a:latin typeface="Courier New" pitchFamily="49" charset="0"/>
                <a:cs typeface="Courier New" pitchFamily="49" charset="0"/>
              </a:rPr>
              <a:t>while</a:t>
            </a:r>
            <a:r>
              <a:rPr lang="en-US" sz="1200" dirty="0" smtClean="0">
                <a:solidFill>
                  <a:schemeClr val="tx1"/>
                </a:solidFill>
                <a:latin typeface="Courier New" pitchFamily="49" charset="0"/>
                <a:cs typeface="Courier New" pitchFamily="49" charset="0"/>
              </a:rPr>
              <a:t> ( </a:t>
            </a:r>
            <a:r>
              <a:rPr lang="en-US" sz="1200" dirty="0" err="1" smtClean="0">
                <a:solidFill>
                  <a:schemeClr val="tx1"/>
                </a:solidFill>
                <a:latin typeface="Courier New" pitchFamily="49" charset="0"/>
                <a:cs typeface="Courier New" pitchFamily="49" charset="0"/>
              </a:rPr>
              <a:t>aiCount</a:t>
            </a:r>
            <a:r>
              <a:rPr lang="en-US" sz="1200" dirty="0" smtClean="0">
                <a:solidFill>
                  <a:schemeClr val="tx1"/>
                </a:solidFill>
                <a:latin typeface="Courier New" pitchFamily="49" charset="0"/>
                <a:cs typeface="Courier New" pitchFamily="49" charset="0"/>
              </a:rPr>
              <a:t>!= 0 )</a:t>
            </a:r>
          </a:p>
          <a:p>
            <a:pPr marL="342900" lvl="0" indent="-342900">
              <a:spcBef>
                <a:spcPct val="20000"/>
              </a:spcBef>
              <a:defRPr/>
            </a:pPr>
            <a:r>
              <a:rPr lang="en-US" sz="1200" dirty="0" smtClean="0">
                <a:solidFill>
                  <a:schemeClr val="tx1"/>
                </a:solidFill>
                <a:latin typeface="Courier New" pitchFamily="49" charset="0"/>
                <a:cs typeface="Courier New" pitchFamily="49" charset="0"/>
              </a:rPr>
              <a:t>	</a:t>
            </a:r>
            <a:r>
              <a:rPr lang="en-US" sz="1200" dirty="0" smtClean="0">
                <a:solidFill>
                  <a:schemeClr val="bg1">
                    <a:lumMod val="50000"/>
                  </a:schemeClr>
                </a:solidFill>
                <a:latin typeface="Courier New" pitchFamily="49" charset="0"/>
                <a:cs typeface="Courier New" pitchFamily="49" charset="0"/>
              </a:rPr>
              <a:t>AISpawner01</a:t>
            </a:r>
            <a:r>
              <a:rPr lang="en-US" sz="1200" dirty="0" smtClean="0">
                <a:solidFill>
                  <a:schemeClr val="tx1"/>
                </a:solidFill>
                <a:latin typeface="Courier New" pitchFamily="49" charset="0"/>
                <a:cs typeface="Courier New" pitchFamily="49" charset="0"/>
              </a:rPr>
              <a:t>.SpawnTemplate( </a:t>
            </a:r>
            <a:r>
              <a:rPr lang="en-US" sz="1200" dirty="0" smtClean="0">
                <a:solidFill>
                  <a:schemeClr val="accent2">
                    <a:lumMod val="50000"/>
                  </a:schemeClr>
                </a:solidFill>
                <a:latin typeface="Courier New" pitchFamily="49" charset="0"/>
                <a:cs typeface="Courier New" pitchFamily="49" charset="0"/>
              </a:rPr>
              <a:t>"</a:t>
            </a:r>
            <a:r>
              <a:rPr lang="en-US" sz="1200" dirty="0" err="1" smtClean="0">
                <a:solidFill>
                  <a:schemeClr val="accent2">
                    <a:lumMod val="50000"/>
                  </a:schemeClr>
                </a:solidFill>
                <a:latin typeface="Courier New" pitchFamily="49" charset="0"/>
                <a:cs typeface="Courier New" pitchFamily="49" charset="0"/>
              </a:rPr>
              <a:t>MyAI</a:t>
            </a:r>
            <a:r>
              <a:rPr lang="en-US" sz="1200" dirty="0" smtClean="0">
                <a:solidFill>
                  <a:schemeClr val="accent2">
                    <a:lumMod val="50000"/>
                  </a:schemeClr>
                </a:solidFill>
                <a:latin typeface="Courier New" pitchFamily="49" charset="0"/>
                <a:cs typeface="Courier New" pitchFamily="49" charset="0"/>
              </a:rPr>
              <a:t>_"</a:t>
            </a:r>
            <a:r>
              <a:rPr lang="en-US" sz="1200" dirty="0" smtClean="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aiCount</a:t>
            </a:r>
            <a:r>
              <a:rPr lang="en-US" sz="1200" dirty="0" smtClean="0">
                <a:solidFill>
                  <a:schemeClr val="tx1"/>
                </a:solidFill>
                <a:latin typeface="Courier New" pitchFamily="49" charset="0"/>
                <a:cs typeface="Courier New" pitchFamily="49" charset="0"/>
              </a:rPr>
              <a:t> );</a:t>
            </a:r>
          </a:p>
          <a:p>
            <a:pPr marL="342900" lvl="0" indent="-342900">
              <a:spcBef>
                <a:spcPct val="20000"/>
              </a:spcBef>
              <a:defRPr/>
            </a:pPr>
            <a:r>
              <a:rPr lang="en-US" sz="1200" dirty="0" smtClean="0">
                <a:solidFill>
                  <a:schemeClr val="accent3">
                    <a:lumMod val="50000"/>
                  </a:schemeClr>
                </a:solidFill>
                <a:latin typeface="Courier New" pitchFamily="49" charset="0"/>
                <a:cs typeface="Courier New" pitchFamily="49" charset="0"/>
              </a:rPr>
              <a:t>	// decrement the counter so that the loop</a:t>
            </a:r>
          </a:p>
          <a:p>
            <a:pPr marL="342900" lvl="0" indent="-342900">
              <a:spcBef>
                <a:spcPct val="20000"/>
              </a:spcBef>
              <a:defRPr/>
            </a:pPr>
            <a:r>
              <a:rPr lang="en-US" sz="1200" dirty="0" smtClean="0">
                <a:solidFill>
                  <a:schemeClr val="accent3">
                    <a:lumMod val="50000"/>
                  </a:schemeClr>
                </a:solidFill>
                <a:latin typeface="Courier New" pitchFamily="49" charset="0"/>
                <a:cs typeface="Courier New" pitchFamily="49" charset="0"/>
              </a:rPr>
              <a:t>	// doesn’t run forever.</a:t>
            </a:r>
          </a:p>
          <a:p>
            <a:pPr marL="342900" lvl="0" indent="-342900">
              <a:spcBef>
                <a:spcPct val="20000"/>
              </a:spcBef>
              <a:defRPr/>
            </a:pPr>
            <a:r>
              <a:rPr lang="en-US" sz="1200" dirty="0" smtClean="0">
                <a:solidFill>
                  <a:schemeClr val="tx1"/>
                </a:solidFill>
                <a:latin typeface="Courier New" pitchFamily="49" charset="0"/>
                <a:cs typeface="Courier New" pitchFamily="49" charset="0"/>
              </a:rPr>
              <a:t>	</a:t>
            </a:r>
            <a:r>
              <a:rPr lang="en-US" sz="1200" dirty="0" err="1" smtClean="0">
                <a:solidFill>
                  <a:schemeClr val="tx1"/>
                </a:solidFill>
                <a:latin typeface="Courier New" pitchFamily="49" charset="0"/>
                <a:cs typeface="Courier New" pitchFamily="49" charset="0"/>
              </a:rPr>
              <a:t>aiCount</a:t>
            </a:r>
            <a:r>
              <a:rPr lang="en-US" sz="1200" dirty="0" smtClean="0">
                <a:solidFill>
                  <a:schemeClr val="tx1"/>
                </a:solidFill>
                <a:latin typeface="Courier New" pitchFamily="49" charset="0"/>
                <a:cs typeface="Courier New" pitchFamily="49" charset="0"/>
              </a:rPr>
              <a:t> = </a:t>
            </a:r>
            <a:r>
              <a:rPr lang="en-US" sz="1200" dirty="0" err="1" smtClean="0">
                <a:solidFill>
                  <a:schemeClr val="tx1"/>
                </a:solidFill>
                <a:latin typeface="Courier New" pitchFamily="49" charset="0"/>
                <a:cs typeface="Courier New" pitchFamily="49" charset="0"/>
              </a:rPr>
              <a:t>aiCount</a:t>
            </a:r>
            <a:r>
              <a:rPr lang="en-US" sz="1200" dirty="0" smtClean="0">
                <a:solidFill>
                  <a:schemeClr val="tx1"/>
                </a:solidFill>
                <a:latin typeface="Courier New" pitchFamily="49" charset="0"/>
                <a:cs typeface="Courier New" pitchFamily="49" charset="0"/>
              </a:rPr>
              <a:t> - 1;</a:t>
            </a:r>
          </a:p>
          <a:p>
            <a:pPr marL="342900" lvl="0" indent="-342900">
              <a:spcBef>
                <a:spcPct val="20000"/>
              </a:spcBef>
              <a:defRPr/>
            </a:pPr>
            <a:r>
              <a:rPr kumimoji="0" lang="en-US" sz="1200" b="0" i="0" u="none" strike="noStrike" kern="1200" cap="none" spc="0" normalizeH="0" baseline="0" noProof="0" dirty="0" err="1" smtClean="0">
                <a:ln>
                  <a:noFill/>
                </a:ln>
                <a:solidFill>
                  <a:schemeClr val="tx2">
                    <a:lumMod val="75000"/>
                  </a:schemeClr>
                </a:solidFill>
                <a:effectLst/>
                <a:uLnTx/>
                <a:uFillTx/>
                <a:latin typeface="Courier New" pitchFamily="49" charset="0"/>
                <a:ea typeface="+mn-ea"/>
                <a:cs typeface="Courier New" pitchFamily="49" charset="0"/>
              </a:rPr>
              <a:t>endwhile</a:t>
            </a:r>
            <a:r>
              <a:rPr kumimoji="0" lang="en-US" sz="1200" b="0"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rPr>
              <a:t>;</a:t>
            </a:r>
          </a:p>
          <a:p>
            <a:pPr marL="342900" lvl="0" indent="-342900">
              <a:spcBef>
                <a:spcPct val="20000"/>
              </a:spcBef>
              <a:defRPr/>
            </a:pPr>
            <a:endParaRPr lang="en-US" sz="1200" dirty="0" smtClean="0">
              <a:solidFill>
                <a:schemeClr val="tx1"/>
              </a:solidFill>
              <a:latin typeface="Courier New" pitchFamily="49" charset="0"/>
              <a:cs typeface="Courier New" pitchFamily="49" charset="0"/>
            </a:endParaRPr>
          </a:p>
          <a:p>
            <a:pPr marL="342900" lvl="0" indent="-342900">
              <a:spcBef>
                <a:spcPct val="20000"/>
              </a:spcBef>
              <a:defRPr/>
            </a:pPr>
            <a:endParaRPr kumimoji="0" lang="en-US" sz="1200" b="0" i="0" u="none" strike="noStrike" kern="1200" cap="none" spc="0" normalizeH="0" baseline="0" noProof="0" dirty="0" smtClean="0">
              <a:ln>
                <a:noFill/>
              </a:ln>
              <a:solidFill>
                <a:schemeClr val="tx1"/>
              </a:solidFill>
              <a:effectLst/>
              <a:uLnTx/>
              <a:uFillTx/>
              <a:latin typeface="Courier New" pitchFamily="49" charset="0"/>
              <a:ea typeface="+mn-ea"/>
              <a:cs typeface="Courier New" pitchFamily="49" charset="0"/>
            </a:endParaRPr>
          </a:p>
        </p:txBody>
      </p:sp>
      <p:sp>
        <p:nvSpPr>
          <p:cNvPr id="6" name="TextBox 5"/>
          <p:cNvSpPr txBox="1"/>
          <p:nvPr/>
        </p:nvSpPr>
        <p:spPr>
          <a:xfrm>
            <a:off x="228600" y="1600200"/>
            <a:ext cx="4038600" cy="3970318"/>
          </a:xfrm>
          <a:prstGeom prst="rect">
            <a:avLst/>
          </a:prstGeom>
          <a:noFill/>
        </p:spPr>
        <p:txBody>
          <a:bodyPr wrap="square" rtlCol="0">
            <a:spAutoFit/>
          </a:bodyPr>
          <a:lstStyle/>
          <a:p>
            <a:pPr>
              <a:buFont typeface="Arial" pitchFamily="34" charset="0"/>
              <a:buChar char="•"/>
            </a:pPr>
            <a:r>
              <a:rPr lang="en-US" dirty="0" smtClean="0"/>
              <a:t>‘while’ statements are used to loop over a block of code.</a:t>
            </a:r>
          </a:p>
          <a:p>
            <a:pPr>
              <a:buFont typeface="Arial" pitchFamily="34" charset="0"/>
              <a:buChar char="•"/>
            </a:pPr>
            <a:endParaRPr lang="en-US" dirty="0" smtClean="0"/>
          </a:p>
          <a:p>
            <a:pPr>
              <a:buFont typeface="Arial" pitchFamily="34" charset="0"/>
              <a:buChar char="•"/>
            </a:pPr>
            <a:r>
              <a:rPr lang="en-US" dirty="0" smtClean="0"/>
              <a:t>A ‘while’ statement will loop through code while expression passed into it evaluates to true.  </a:t>
            </a:r>
          </a:p>
          <a:p>
            <a:pPr>
              <a:buFont typeface="Arial" pitchFamily="34" charset="0"/>
              <a:buChar char="•"/>
            </a:pPr>
            <a:endParaRPr lang="en-US" dirty="0" smtClean="0"/>
          </a:p>
          <a:p>
            <a:pPr>
              <a:buFont typeface="Arial" pitchFamily="34" charset="0"/>
              <a:buChar char="•"/>
            </a:pPr>
            <a:r>
              <a:rPr lang="en-US" dirty="0" smtClean="0"/>
              <a:t>‘while’ loops are dangerous.  Always remember to make sure that your while loops will complete in a reasonable time.</a:t>
            </a:r>
          </a:p>
          <a:p>
            <a:pPr>
              <a:buFont typeface="Arial" pitchFamily="34" charset="0"/>
              <a:buChar char="•"/>
            </a:pPr>
            <a:endParaRPr lang="en-US" dirty="0" smtClean="0"/>
          </a:p>
          <a:p>
            <a:pPr>
              <a:buFont typeface="Arial" pitchFamily="34" charset="0"/>
              <a:buChar char="•"/>
            </a:pPr>
            <a:r>
              <a:rPr lang="en-US" dirty="0" smtClean="0"/>
              <a:t>If you are not sure how to write a while loop or are not sure about your exit case, ask.  Someone can validate it for you.</a:t>
            </a:r>
          </a:p>
        </p:txBody>
      </p:sp>
      <p:sp>
        <p:nvSpPr>
          <p:cNvPr id="7" name="Rectangle 6"/>
          <p:cNvSpPr/>
          <p:nvPr/>
        </p:nvSpPr>
        <p:spPr>
          <a:xfrm>
            <a:off x="5029200" y="2362200"/>
            <a:ext cx="1066800" cy="228600"/>
          </a:xfrm>
          <a:prstGeom prst="rect">
            <a:avLst/>
          </a:prstGeom>
          <a:solidFill>
            <a:schemeClr val="accent4">
              <a:lumMod val="40000"/>
              <a:lumOff val="60000"/>
              <a:alpha val="3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8" name="Rectangle 7"/>
          <p:cNvSpPr/>
          <p:nvPr/>
        </p:nvSpPr>
        <p:spPr>
          <a:xfrm>
            <a:off x="4648200" y="3276600"/>
            <a:ext cx="2133600" cy="228600"/>
          </a:xfrm>
          <a:prstGeom prst="rect">
            <a:avLst/>
          </a:prstGeom>
          <a:solidFill>
            <a:schemeClr val="accent4">
              <a:lumMod val="40000"/>
              <a:lumOff val="60000"/>
              <a:alpha val="3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0" name="Rectangle 9"/>
          <p:cNvSpPr/>
          <p:nvPr/>
        </p:nvSpPr>
        <p:spPr>
          <a:xfrm>
            <a:off x="4572000" y="2590800"/>
            <a:ext cx="4343400" cy="914400"/>
          </a:xfrm>
          <a:prstGeom prst="rect">
            <a:avLst/>
          </a:prstGeom>
          <a:solidFill>
            <a:schemeClr val="accent2">
              <a:lumMod val="40000"/>
              <a:lumOff val="6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10" grpId="0" animBg="1"/>
      <p:bldP spid="10"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a:t>
            </a:r>
            <a:endParaRPr lang="en-US" dirty="0"/>
          </a:p>
        </p:txBody>
      </p:sp>
      <p:sp>
        <p:nvSpPr>
          <p:cNvPr id="3" name="Content Placeholder 2"/>
          <p:cNvSpPr>
            <a:spLocks noGrp="1"/>
          </p:cNvSpPr>
          <p:nvPr>
            <p:ph idx="1"/>
          </p:nvPr>
        </p:nvSpPr>
        <p:spPr>
          <a:xfrm>
            <a:off x="457200" y="1600201"/>
            <a:ext cx="8382000" cy="1447799"/>
          </a:xfrm>
        </p:spPr>
        <p:txBody>
          <a:bodyPr>
            <a:normAutofit/>
          </a:bodyPr>
          <a:lstStyle/>
          <a:p>
            <a:r>
              <a:rPr lang="en-US" sz="2400" dirty="0" smtClean="0"/>
              <a:t>Scripts can use comments to provide creators intention.</a:t>
            </a:r>
          </a:p>
          <a:p>
            <a:r>
              <a:rPr lang="en-US" sz="2400" dirty="0" smtClean="0"/>
              <a:t>Comments are defined as anything that follows ‘//’ character until the end of the line. </a:t>
            </a:r>
          </a:p>
          <a:p>
            <a:pPr>
              <a:buNone/>
            </a:pPr>
            <a:endParaRPr lang="en-US" sz="2400" dirty="0"/>
          </a:p>
        </p:txBody>
      </p:sp>
      <p:sp>
        <p:nvSpPr>
          <p:cNvPr id="4" name="Content Placeholder 3"/>
          <p:cNvSpPr txBox="1">
            <a:spLocks/>
          </p:cNvSpPr>
          <p:nvPr/>
        </p:nvSpPr>
        <p:spPr>
          <a:xfrm>
            <a:off x="4495800" y="3810000"/>
            <a:ext cx="4191000" cy="2316163"/>
          </a:xfrm>
          <a:prstGeom prst="flowChartDocument">
            <a:avLst/>
          </a:prstGeom>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lIns="91440" tIns="45720" rIns="91440" bIns="45720" rtlCol="0" anchor="t" anchorCtr="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chemeClr val="accent3">
                    <a:lumMod val="75000"/>
                  </a:schemeClr>
                </a:solidFill>
                <a:effectLst/>
                <a:uLnTx/>
                <a:uFillTx/>
                <a:latin typeface="Courier New" pitchFamily="49" charset="0"/>
                <a:ea typeface="+mn-ea"/>
                <a:cs typeface="Courier New" pitchFamily="49" charset="0"/>
              </a:rPr>
              <a:t>// this is an example of a comment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1200" dirty="0" smtClean="0">
                <a:solidFill>
                  <a:schemeClr val="accent3">
                    <a:lumMod val="75000"/>
                  </a:schemeClr>
                </a:solidFill>
                <a:latin typeface="Courier New" pitchFamily="49" charset="0"/>
                <a:cs typeface="Courier New" pitchFamily="49" charset="0"/>
              </a:rPr>
              <a:t>// and then another comment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schemeClr val="accent3">
                    <a:lumMod val="75000"/>
                  </a:schemeClr>
                </a:solidFill>
                <a:effectLst/>
                <a:uLnTx/>
                <a:uFillTx/>
                <a:latin typeface="Courier New" pitchFamily="49" charset="0"/>
                <a:ea typeface="+mn-ea"/>
                <a:cs typeface="Courier New" pitchFamily="49" charset="0"/>
              </a:rPr>
              <a:t>// all comments will be colored green.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US" dirty="0"/>
          </a:p>
        </p:txBody>
      </p:sp>
      <p:sp>
        <p:nvSpPr>
          <p:cNvPr id="3" name="Content Placeholder 2"/>
          <p:cNvSpPr>
            <a:spLocks noGrp="1"/>
          </p:cNvSpPr>
          <p:nvPr>
            <p:ph idx="1"/>
          </p:nvPr>
        </p:nvSpPr>
        <p:spPr/>
        <p:txBody>
          <a:bodyPr/>
          <a:lstStyle/>
          <a:p>
            <a:r>
              <a:rPr lang="en-US" dirty="0" smtClean="0">
                <a:hlinkClick r:id="rId2"/>
              </a:rPr>
              <a:t>https://confluence/display/batman/Scripting+Strike+Team</a:t>
            </a:r>
            <a:endParaRPr lang="en-US" dirty="0" smtClean="0"/>
          </a:p>
          <a:p>
            <a:endParaRPr lang="en-US" dirty="0" smtClean="0"/>
          </a:p>
          <a:p>
            <a:r>
              <a:rPr lang="en-US" dirty="0" smtClean="0"/>
              <a:t>Contacts</a:t>
            </a:r>
          </a:p>
          <a:p>
            <a:pPr lvl="1"/>
            <a:r>
              <a:rPr lang="en-US" dirty="0" smtClean="0"/>
              <a:t>Leo De Bruyn ( Level Design )</a:t>
            </a:r>
          </a:p>
          <a:p>
            <a:pPr lvl="1"/>
            <a:r>
              <a:rPr lang="en-US" dirty="0" smtClean="0"/>
              <a:t>Marcin Wieczorek ( Engineering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Why do we need it?</a:t>
            </a:r>
          </a:p>
          <a:p>
            <a:r>
              <a:rPr lang="en-US" dirty="0" smtClean="0"/>
              <a:t>What is it?  What its not!!!!</a:t>
            </a:r>
          </a:p>
          <a:p>
            <a:r>
              <a:rPr lang="en-US" dirty="0" smtClean="0"/>
              <a:t>How is it going to make our lives easier?</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a:t>
            </a:r>
            <a:endParaRPr lang="en-US" dirty="0"/>
          </a:p>
        </p:txBody>
      </p:sp>
      <p:sp>
        <p:nvSpPr>
          <p:cNvPr id="3" name="Content Placeholder 2"/>
          <p:cNvSpPr>
            <a:spLocks noGrp="1"/>
          </p:cNvSpPr>
          <p:nvPr>
            <p:ph idx="1"/>
          </p:nvPr>
        </p:nvSpPr>
        <p:spPr>
          <a:xfrm>
            <a:off x="457200" y="1600200"/>
            <a:ext cx="3810000" cy="4525963"/>
          </a:xfrm>
        </p:spPr>
        <p:txBody>
          <a:bodyPr/>
          <a:lstStyle/>
          <a:p>
            <a:r>
              <a:rPr lang="en-US" dirty="0" smtClean="0"/>
              <a:t>ScriptObject</a:t>
            </a:r>
          </a:p>
          <a:p>
            <a:r>
              <a:rPr lang="en-US" dirty="0" smtClean="0"/>
              <a:t>Script Property</a:t>
            </a:r>
          </a:p>
          <a:p>
            <a:r>
              <a:rPr lang="en-US" dirty="0" smtClean="0"/>
              <a:t>Support Systems</a:t>
            </a:r>
            <a:endParaRPr lang="en-US" dirty="0"/>
          </a:p>
          <a:p>
            <a:r>
              <a:rPr lang="en-US" dirty="0" smtClean="0"/>
              <a:t>Console Variables</a:t>
            </a:r>
          </a:p>
        </p:txBody>
      </p:sp>
      <p:sp>
        <p:nvSpPr>
          <p:cNvPr id="5" name="Content Placeholder 2"/>
          <p:cNvSpPr txBox="1">
            <a:spLocks/>
          </p:cNvSpPr>
          <p:nvPr/>
        </p:nvSpPr>
        <p:spPr>
          <a:xfrm>
            <a:off x="5105400" y="1600200"/>
            <a:ext cx="38100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ScriptEdit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Object integration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Auto Completion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Validation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Watch window</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Class View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Node View</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ScriptObject</a:t>
            </a:r>
            <a:endParaRPr lang="en-US" dirty="0"/>
          </a:p>
        </p:txBody>
      </p:sp>
      <p:sp>
        <p:nvSpPr>
          <p:cNvPr id="3" name="Content Placeholder 2"/>
          <p:cNvSpPr>
            <a:spLocks noGrp="1"/>
          </p:cNvSpPr>
          <p:nvPr>
            <p:ph idx="1"/>
          </p:nvPr>
        </p:nvSpPr>
        <p:spPr/>
        <p:txBody>
          <a:bodyPr/>
          <a:lstStyle/>
          <a:p>
            <a:r>
              <a:rPr lang="en-US" dirty="0" smtClean="0"/>
              <a:t>Its like any other game object placed in the level.</a:t>
            </a:r>
          </a:p>
          <a:p>
            <a:r>
              <a:rPr lang="en-US" dirty="0" smtClean="0"/>
              <a:t>It is used to store scripts that persist throughout the ‘level’.</a:t>
            </a:r>
          </a:p>
          <a:p>
            <a:r>
              <a:rPr lang="en-US" dirty="0" smtClean="0"/>
              <a:t>It can be used to store state.</a:t>
            </a:r>
          </a:p>
          <a:p>
            <a:r>
              <a:rPr lang="en-US" dirty="0" smtClean="0"/>
              <a:t>It is controlled by LDs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 Property</a:t>
            </a:r>
            <a:endParaRPr lang="en-US" dirty="0"/>
          </a:p>
        </p:txBody>
      </p:sp>
      <p:sp>
        <p:nvSpPr>
          <p:cNvPr id="3" name="Content Placeholder 2"/>
          <p:cNvSpPr>
            <a:spLocks noGrp="1"/>
          </p:cNvSpPr>
          <p:nvPr>
            <p:ph idx="1"/>
          </p:nvPr>
        </p:nvSpPr>
        <p:spPr/>
        <p:txBody>
          <a:bodyPr/>
          <a:lstStyle/>
          <a:p>
            <a:r>
              <a:rPr lang="en-US" dirty="0" smtClean="0"/>
              <a:t>Can be attached to any game object by Game Engineers</a:t>
            </a:r>
          </a:p>
          <a:p>
            <a:r>
              <a:rPr lang="en-US" dirty="0" smtClean="0"/>
              <a:t>Used as ‘fire and forget’ scripts triggered by events in the game objects.</a:t>
            </a:r>
          </a:p>
          <a:p>
            <a:r>
              <a:rPr lang="en-US" dirty="0" smtClean="0"/>
              <a:t>Controlled by Game Engineers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Systems</a:t>
            </a:r>
            <a:endParaRPr lang="en-US" dirty="0"/>
          </a:p>
        </p:txBody>
      </p:sp>
      <p:sp>
        <p:nvSpPr>
          <p:cNvPr id="3" name="Content Placeholder 2"/>
          <p:cNvSpPr>
            <a:spLocks noGrp="1"/>
          </p:cNvSpPr>
          <p:nvPr>
            <p:ph idx="1"/>
          </p:nvPr>
        </p:nvSpPr>
        <p:spPr>
          <a:xfrm>
            <a:off x="457200" y="1600201"/>
            <a:ext cx="8229600" cy="1752600"/>
          </a:xfrm>
        </p:spPr>
        <p:txBody>
          <a:bodyPr/>
          <a:lstStyle/>
          <a:p>
            <a:r>
              <a:rPr lang="en-US" dirty="0" smtClean="0"/>
              <a:t>Additional systems exposed to scripting from engineering that can be used to access ‘services’ in the engine.</a:t>
            </a:r>
          </a:p>
          <a:p>
            <a:endParaRPr lang="en-US" dirty="0"/>
          </a:p>
        </p:txBody>
      </p:sp>
      <p:sp>
        <p:nvSpPr>
          <p:cNvPr id="4" name="TextBox 3"/>
          <p:cNvSpPr txBox="1"/>
          <p:nvPr/>
        </p:nvSpPr>
        <p:spPr>
          <a:xfrm>
            <a:off x="762001" y="3429000"/>
            <a:ext cx="3657600" cy="1477328"/>
          </a:xfrm>
          <a:prstGeom prst="rect">
            <a:avLst/>
          </a:prstGeom>
          <a:noFill/>
        </p:spPr>
        <p:txBody>
          <a:bodyPr wrap="square" rtlCol="0">
            <a:spAutoFit/>
          </a:bodyPr>
          <a:lstStyle/>
          <a:p>
            <a:r>
              <a:rPr lang="en-US" dirty="0" smtClean="0"/>
              <a:t>Example:</a:t>
            </a:r>
          </a:p>
          <a:p>
            <a:r>
              <a:rPr lang="en-US" dirty="0" smtClean="0"/>
              <a:t>‘GameConsole’ can be used to print messages to RemoteView or game console.</a:t>
            </a:r>
          </a:p>
          <a:p>
            <a:endParaRPr lang="en-US" dirty="0"/>
          </a:p>
        </p:txBody>
      </p:sp>
      <p:sp>
        <p:nvSpPr>
          <p:cNvPr id="5" name="Content Placeholder 3"/>
          <p:cNvSpPr txBox="1">
            <a:spLocks/>
          </p:cNvSpPr>
          <p:nvPr/>
        </p:nvSpPr>
        <p:spPr>
          <a:xfrm>
            <a:off x="4419600" y="3124201"/>
            <a:ext cx="4572000" cy="1676399"/>
          </a:xfrm>
          <a:prstGeom prst="flowChartDocument">
            <a:avLst/>
          </a:prstGeom>
          <a:effectLst>
            <a:outerShdw blurRad="50800" dist="38100" algn="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vert="horz" lIns="91440" tIns="45720" rIns="91440" bIns="45720" rtlCol="0" anchor="t" anchorCtr="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sz="1200" dirty="0" smtClean="0">
              <a:solidFill>
                <a:schemeClr val="tx1"/>
              </a:solidFill>
              <a:latin typeface="Courier New" pitchFamily="49" charset="0"/>
              <a:cs typeface="Courier New" pitchFamily="49" charset="0"/>
            </a:endParaRPr>
          </a:p>
        </p:txBody>
      </p:sp>
      <p:sp>
        <p:nvSpPr>
          <p:cNvPr id="6" name="TextBox 5"/>
          <p:cNvSpPr txBox="1"/>
          <p:nvPr/>
        </p:nvSpPr>
        <p:spPr>
          <a:xfrm>
            <a:off x="2057400" y="5562600"/>
            <a:ext cx="5557034" cy="369332"/>
          </a:xfrm>
          <a:prstGeom prst="rect">
            <a:avLst/>
          </a:prstGeom>
          <a:noFill/>
        </p:spPr>
        <p:txBody>
          <a:bodyPr wrap="none" rtlCol="0">
            <a:spAutoFit/>
          </a:bodyPr>
          <a:lstStyle/>
          <a:p>
            <a:r>
              <a:rPr lang="en-US" dirty="0" smtClean="0"/>
              <a:t>More to come based on feedback and requests from you.</a:t>
            </a:r>
            <a:endParaRPr lang="en-US" dirty="0"/>
          </a:p>
        </p:txBody>
      </p:sp>
      <p:pic>
        <p:nvPicPr>
          <p:cNvPr id="7" name="Picture 6" descr="gameconsole.print.jpg"/>
          <p:cNvPicPr>
            <a:picLocks noChangeAspect="1"/>
          </p:cNvPicPr>
          <p:nvPr/>
        </p:nvPicPr>
        <p:blipFill>
          <a:blip r:embed="rId2" cstate="print"/>
          <a:stretch>
            <a:fillRect/>
          </a:stretch>
        </p:blipFill>
        <p:spPr>
          <a:xfrm>
            <a:off x="4477403" y="3200399"/>
            <a:ext cx="4437997" cy="121920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Console Variables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ShowScriptOutput</a:t>
            </a:r>
            <a:endParaRPr lang="en-US" dirty="0" smtClean="0"/>
          </a:p>
          <a:p>
            <a:pPr lvl="1">
              <a:buNone/>
            </a:pPr>
            <a:r>
              <a:rPr lang="en-US" sz="1700" dirty="0" smtClean="0"/>
              <a:t>Controls output level of the scripting system.</a:t>
            </a:r>
          </a:p>
          <a:p>
            <a:r>
              <a:rPr lang="en-US" dirty="0" err="1" smtClean="0"/>
              <a:t>ShowScriptExecTime</a:t>
            </a:r>
            <a:endParaRPr lang="en-US" dirty="0" smtClean="0"/>
          </a:p>
          <a:p>
            <a:pPr lvl="1">
              <a:buNone/>
            </a:pPr>
            <a:r>
              <a:rPr lang="en-US" sz="1700" dirty="0" smtClean="0"/>
              <a:t>Shows execution time of each script ( in ms ) after the script has been executed.</a:t>
            </a:r>
          </a:p>
          <a:p>
            <a:r>
              <a:rPr lang="en-US" dirty="0" err="1" smtClean="0"/>
              <a:t>ExecuteScript</a:t>
            </a:r>
            <a:endParaRPr lang="en-US" dirty="0" smtClean="0"/>
          </a:p>
          <a:p>
            <a:pPr lvl="1">
              <a:buNone/>
            </a:pPr>
            <a:r>
              <a:rPr lang="en-US" sz="1700" dirty="0" smtClean="0"/>
              <a:t>Triggers any Script Property </a:t>
            </a:r>
          </a:p>
          <a:p>
            <a:pPr lvl="1">
              <a:buNone/>
            </a:pPr>
            <a:r>
              <a:rPr lang="en-US" sz="1700" dirty="0" smtClean="0"/>
              <a:t>	Example: </a:t>
            </a:r>
            <a:r>
              <a:rPr lang="en-US" sz="1700" dirty="0" err="1" smtClean="0"/>
              <a:t>ExecuteScript</a:t>
            </a:r>
            <a:r>
              <a:rPr lang="en-US" sz="1700" dirty="0" smtClean="0"/>
              <a:t> ScriptTrigger01.DT01.OnEnterScript</a:t>
            </a:r>
          </a:p>
          <a:p>
            <a:r>
              <a:rPr lang="en-US" dirty="0" err="1" smtClean="0"/>
              <a:t>ScriptProfile</a:t>
            </a:r>
            <a:endParaRPr lang="en-US" dirty="0" smtClean="0"/>
          </a:p>
          <a:p>
            <a:pPr lvl="1">
              <a:buNone/>
            </a:pPr>
            <a:r>
              <a:rPr lang="en-US" sz="1700" dirty="0" smtClean="0"/>
              <a:t>Built in runtime script profiler</a:t>
            </a:r>
          </a:p>
          <a:p>
            <a:pPr lvl="1">
              <a:buNone/>
            </a:pPr>
            <a:r>
              <a:rPr lang="en-US" sz="1700" dirty="0" smtClean="0"/>
              <a:t>1 - Enable Profiling; 2 - Include C++ function calls;</a:t>
            </a:r>
          </a:p>
          <a:p>
            <a:r>
              <a:rPr lang="en-US" dirty="0" err="1" smtClean="0"/>
              <a:t>ShowScriptSchedule</a:t>
            </a:r>
            <a:endParaRPr lang="en-US" dirty="0" smtClean="0"/>
          </a:p>
          <a:p>
            <a:pPr lvl="1">
              <a:buNone/>
            </a:pPr>
            <a:r>
              <a:rPr lang="en-US" sz="1600" dirty="0" smtClean="0"/>
              <a:t>Shows all pending scripts ( scripts are </a:t>
            </a:r>
            <a:r>
              <a:rPr lang="en-US" sz="1600" dirty="0" err="1" smtClean="0"/>
              <a:t>are</a:t>
            </a:r>
            <a:r>
              <a:rPr lang="en-US" sz="1600" dirty="0" smtClean="0"/>
              <a:t> asleep due to a ‘wait’ command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idx="1"/>
          </p:nvPr>
        </p:nvSpPr>
        <p:spPr/>
        <p:txBody>
          <a:bodyPr>
            <a:normAutofit/>
          </a:bodyPr>
          <a:lstStyle/>
          <a:p>
            <a:r>
              <a:rPr lang="en-US" dirty="0" smtClean="0"/>
              <a:t>Custom language designed by Monolith for Monolith.</a:t>
            </a:r>
          </a:p>
          <a:p>
            <a:r>
              <a:rPr lang="en-US" dirty="0" smtClean="0"/>
              <a:t>Integration with the game objects</a:t>
            </a:r>
          </a:p>
          <a:p>
            <a:r>
              <a:rPr lang="en-US" dirty="0" smtClean="0"/>
              <a:t>Integration with the tools pipeline</a:t>
            </a:r>
          </a:p>
          <a:p>
            <a:r>
              <a:rPr lang="en-US" dirty="0" smtClean="0"/>
              <a:t>Integration with CRCL</a:t>
            </a:r>
          </a:p>
          <a:p>
            <a:r>
              <a:rPr lang="en-US" dirty="0" smtClean="0"/>
              <a:t>Type safety</a:t>
            </a:r>
          </a:p>
          <a:p>
            <a:r>
              <a:rPr lang="en-US" dirty="0" smtClean="0"/>
              <a:t>Minimize runtime overhead</a:t>
            </a:r>
          </a:p>
        </p:txBody>
      </p:sp>
      <p:pic>
        <p:nvPicPr>
          <p:cNvPr id="4" name="Picture 3" descr="script_edit_world_edit.jpg"/>
          <p:cNvPicPr>
            <a:picLocks noChangeAspect="1"/>
          </p:cNvPicPr>
          <p:nvPr/>
        </p:nvPicPr>
        <p:blipFill>
          <a:blip r:embed="rId3" cstate="print"/>
          <a:stretch>
            <a:fillRect/>
          </a:stretch>
        </p:blipFill>
        <p:spPr>
          <a:xfrm>
            <a:off x="228600" y="533400"/>
            <a:ext cx="8683103" cy="563299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4853</TotalTime>
  <Words>1543</Words>
  <Application>Microsoft Office PowerPoint</Application>
  <PresentationFormat>On-screen Show (4:3)</PresentationFormat>
  <Paragraphs>313</Paragraphs>
  <Slides>29</Slides>
  <Notes>12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Scripting Tutorial</vt:lpstr>
      <vt:lpstr>Overview</vt:lpstr>
      <vt:lpstr>Introduction</vt:lpstr>
      <vt:lpstr>Tools</vt:lpstr>
      <vt:lpstr>ScriptObject</vt:lpstr>
      <vt:lpstr>Script Property</vt:lpstr>
      <vt:lpstr>Support Systems</vt:lpstr>
      <vt:lpstr>Console Variables</vt:lpstr>
      <vt:lpstr>Features</vt:lpstr>
      <vt:lpstr>Navigating to scripts</vt:lpstr>
      <vt:lpstr>The Editor</vt:lpstr>
      <vt:lpstr>Help!</vt:lpstr>
      <vt:lpstr>Does it work?</vt:lpstr>
      <vt:lpstr>Debugging</vt:lpstr>
      <vt:lpstr>Syntax</vt:lpstr>
      <vt:lpstr>Variables</vt:lpstr>
      <vt:lpstr>float    A real number with fraction ( 1.0, -6.5, -6789.9 )   Used for coordinates systems / normalized values  other values where precision is important.   </vt:lpstr>
      <vt:lpstr>Slide 18</vt:lpstr>
      <vt:lpstr>Slide 19</vt:lpstr>
      <vt:lpstr>Functions</vt:lpstr>
      <vt:lpstr>Objects</vt:lpstr>
      <vt:lpstr>Operators</vt:lpstr>
      <vt:lpstr>Operator Rules</vt:lpstr>
      <vt:lpstr>wait</vt:lpstr>
      <vt:lpstr>Flow control</vt:lpstr>
      <vt:lpstr>If statement</vt:lpstr>
      <vt:lpstr>Slide 27</vt:lpstr>
      <vt:lpstr>Documentation</vt:lpstr>
      <vt:lpstr>More information</vt:lpstr>
    </vt:vector>
  </TitlesOfParts>
  <Company>Monolith Productions,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Scripting Tutorial</dc:title>
  <dc:creator>marcin.wieczorek</dc:creator>
  <cp:lastModifiedBy>Loren Tapia</cp:lastModifiedBy>
  <cp:revision>379</cp:revision>
  <dcterms:created xsi:type="dcterms:W3CDTF">2009-10-23T17:17:05Z</dcterms:created>
  <dcterms:modified xsi:type="dcterms:W3CDTF">2009-11-03T21:38:39Z</dcterms:modified>
</cp:coreProperties>
</file>